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586"/>
  </p:normalViewPr>
  <p:slideViewPr>
    <p:cSldViewPr>
      <p:cViewPr>
        <p:scale>
          <a:sx n="123" d="100"/>
          <a:sy n="123" d="100"/>
        </p:scale>
        <p:origin x="656" y="-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46314-006F-4A46-A461-0D7A4781E184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D038-4A67-4452-9595-5D5D9710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04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63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517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39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95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599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00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35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39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990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79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19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046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302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04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21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206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125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424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14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389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65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747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64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772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044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74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09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52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83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04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604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15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448357"/>
            <a:ext cx="7728915" cy="116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671" y="1732550"/>
            <a:ext cx="7642656" cy="3687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://www.bowdecon.com/JobPhotos.html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ha.ca/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2402637"/>
            <a:ext cx="8534400" cy="1828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tabLst>
                <a:tab pos="2447925" algn="l"/>
              </a:tabLst>
            </a:pPr>
            <a:r>
              <a:rPr sz="4800" b="1" spc="-20" dirty="0">
                <a:solidFill>
                  <a:srgbClr val="7030A0"/>
                </a:solidFill>
                <a:latin typeface="Arial"/>
                <a:cs typeface="Arial"/>
              </a:rPr>
              <a:t>Hoar</a:t>
            </a:r>
            <a:r>
              <a:rPr sz="4800" b="1" spc="-15" dirty="0">
                <a:solidFill>
                  <a:srgbClr val="7030A0"/>
                </a:solidFill>
                <a:latin typeface="Arial"/>
                <a:cs typeface="Arial"/>
              </a:rPr>
              <a:t>ding</a:t>
            </a:r>
            <a:r>
              <a:rPr sz="4800" b="1" spc="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4800" b="1" spc="-20" dirty="0" smtClean="0">
                <a:solidFill>
                  <a:srgbClr val="7030A0"/>
                </a:solidFill>
                <a:latin typeface="Arial"/>
                <a:cs typeface="Arial"/>
              </a:rPr>
              <a:t>10</a:t>
            </a:r>
            <a:r>
              <a:rPr sz="4800" b="1" spc="-15" dirty="0" smtClean="0">
                <a:solidFill>
                  <a:srgbClr val="7030A0"/>
                </a:solidFill>
                <a:latin typeface="Arial"/>
                <a:cs typeface="Arial"/>
              </a:rPr>
              <a:t>1</a:t>
            </a:r>
            <a:r>
              <a:rPr sz="3600" dirty="0">
                <a:solidFill>
                  <a:srgbClr val="7030A0"/>
                </a:solidFill>
                <a:latin typeface="Arial"/>
                <a:cs typeface="Arial"/>
              </a:rPr>
              <a:t>	</a:t>
            </a:r>
            <a:endParaRPr lang="en-US" sz="360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0000"/>
              </a:lnSpc>
              <a:tabLst>
                <a:tab pos="2447925" algn="l"/>
              </a:tabLst>
            </a:pPr>
            <a:r>
              <a:rPr sz="2800" spc="-4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ur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bout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Hoa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 Diso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der</a:t>
            </a:r>
            <a:r>
              <a:rPr sz="2800" spc="15" dirty="0">
                <a:latin typeface="Arial"/>
                <a:cs typeface="Arial"/>
              </a:rPr>
              <a:t> </a:t>
            </a:r>
            <a:endParaRPr lang="en-US" sz="2800" spc="15" dirty="0" smtClean="0">
              <a:latin typeface="Arial"/>
              <a:cs typeface="Arial"/>
            </a:endParaRPr>
          </a:p>
          <a:p>
            <a:pPr marL="12700" marR="5080" algn="ctr">
              <a:lnSpc>
                <a:spcPct val="90000"/>
              </a:lnSpc>
              <a:tabLst>
                <a:tab pos="244792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endParaRPr lang="en-US" sz="2800" spc="-5" dirty="0" smtClean="0">
              <a:latin typeface="Arial"/>
              <a:cs typeface="Arial"/>
            </a:endParaRPr>
          </a:p>
          <a:p>
            <a:pPr marL="12700" marR="5080" algn="ctr">
              <a:lnSpc>
                <a:spcPct val="90000"/>
              </a:lnSpc>
              <a:tabLst>
                <a:tab pos="2447925" algn="l"/>
              </a:tabLst>
            </a:pP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Relates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Animal </a:t>
            </a:r>
            <a:r>
              <a:rPr sz="2800" spc="-15" dirty="0" smtClean="0">
                <a:latin typeface="Arial"/>
                <a:cs typeface="Arial"/>
              </a:rPr>
              <a:t>Hoa</a:t>
            </a:r>
            <a:r>
              <a:rPr sz="280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5410200"/>
            <a:ext cx="2500147" cy="906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5" y="381000"/>
            <a:ext cx="2821885" cy="1135025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302315" y="4876800"/>
            <a:ext cx="428625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000" spc="-30" dirty="0" smtClean="0">
                <a:latin typeface="Arial"/>
                <a:cs typeface="Arial"/>
              </a:rPr>
              <a:t>Presented by</a:t>
            </a:r>
          </a:p>
          <a:p>
            <a:pPr marL="12700"/>
            <a:r>
              <a:rPr lang="en-US" sz="2000" spc="-30" dirty="0" smtClean="0">
                <a:latin typeface="Arial"/>
                <a:cs typeface="Arial"/>
              </a:rPr>
              <a:t>Cheryl </a:t>
            </a:r>
            <a:r>
              <a:rPr lang="en-US" sz="2000" spc="-30" dirty="0" err="1" smtClean="0">
                <a:latin typeface="Arial"/>
                <a:cs typeface="Arial"/>
              </a:rPr>
              <a:t>Perera</a:t>
            </a:r>
            <a:r>
              <a:rPr lang="en-US" sz="2000" spc="-30" dirty="0" smtClean="0">
                <a:latin typeface="Arial"/>
                <a:cs typeface="Arial"/>
              </a:rPr>
              <a:t>, Director</a:t>
            </a:r>
          </a:p>
          <a:p>
            <a:pPr marL="12700"/>
            <a:r>
              <a:rPr lang="en-US" sz="2000" spc="-30" dirty="0" smtClean="0">
                <a:latin typeface="Arial"/>
                <a:cs typeface="Arial"/>
              </a:rPr>
              <a:t>New </a:t>
            </a:r>
            <a:r>
              <a:rPr lang="en-US" sz="2000" spc="-30" dirty="0">
                <a:latin typeface="Arial"/>
                <a:cs typeface="Arial"/>
              </a:rPr>
              <a:t>Ventures &amp; Community </a:t>
            </a:r>
            <a:r>
              <a:rPr lang="en-US" sz="2000" spc="-30" dirty="0" smtClean="0">
                <a:latin typeface="Arial"/>
                <a:cs typeface="Arial"/>
              </a:rPr>
              <a:t>Programs</a:t>
            </a:r>
          </a:p>
          <a:p>
            <a:pPr marL="12700"/>
            <a:r>
              <a:rPr lang="en-US" sz="2000" spc="-30" dirty="0" smtClean="0">
                <a:latin typeface="Arial"/>
                <a:cs typeface="Arial"/>
              </a:rPr>
              <a:t>VHA Home HealthCare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728915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Squalor vs</a:t>
            </a:r>
            <a:r>
              <a:rPr b="1" spc="-15" dirty="0"/>
              <a:t> </a:t>
            </a:r>
            <a:r>
              <a:rPr b="1" dirty="0"/>
              <a:t>Hoarding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905000"/>
            <a:ext cx="8207858" cy="3497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assume someone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con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iti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and has 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cess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2800" spc="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er 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oards</a:t>
            </a:r>
            <a:endParaRPr sz="2800" dirty="0">
              <a:latin typeface="Times New Roman"/>
              <a:cs typeface="Times New Roman"/>
            </a:endParaRPr>
          </a:p>
          <a:p>
            <a:pPr marL="241300" marR="53975" indent="-228600">
              <a:lnSpc>
                <a:spcPts val="2590"/>
              </a:lnSpc>
              <a:spcBef>
                <a:spcPts val="141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aso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someone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might be liv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squ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– mental he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lth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iss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(not rel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ted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to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oard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dis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rder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- rel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ted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ys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cal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r>
              <a:rPr sz="2800" spc="-18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chro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ess</a:t>
            </a:r>
            <a:endParaRPr sz="2800" dirty="0">
              <a:latin typeface="Times New Roman"/>
              <a:cs typeface="Times New Roman"/>
            </a:endParaRPr>
          </a:p>
          <a:p>
            <a:pPr marL="241300" marR="329565" indent="-228600">
              <a:lnSpc>
                <a:spcPct val="90000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  <a:tab pos="6416675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ardi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avi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ur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ther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dimens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lang="en-US" sz="280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nd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cha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ges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the dynamic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of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ow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you w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ll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ress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home con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iti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536361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48357"/>
            <a:ext cx="7728915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Animal</a:t>
            </a:r>
            <a:r>
              <a:rPr b="1" spc="-15" dirty="0"/>
              <a:t> </a:t>
            </a:r>
            <a:r>
              <a:rPr b="1" dirty="0"/>
              <a:t>Hoarding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454" y="2713344"/>
            <a:ext cx="7277734" cy="3121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sz="2800" spc="-16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sz="28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Clr>
                <a:srgbClr val="252525"/>
              </a:buClr>
              <a:buFont typeface="Arial"/>
              <a:buChar char="•"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sz="28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800" spc="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z="28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Arial"/>
              <a:buChar char="•"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1855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  <a:tab pos="2061210" algn="l"/>
              </a:tabLst>
            </a:pP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sz="28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Hoar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ding</a:t>
            </a:r>
            <a:r>
              <a:rPr sz="2800" spc="4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iou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d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</a:t>
            </a:r>
            <a:r>
              <a:rPr sz="28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ynamic</a:t>
            </a:r>
            <a:r>
              <a:rPr sz="28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28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8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536361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9587"/>
            <a:ext cx="3244468" cy="182501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48357"/>
            <a:ext cx="772891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b="1" dirty="0"/>
              <a:t>Clas</a:t>
            </a:r>
            <a:r>
              <a:rPr b="1" spc="10" dirty="0"/>
              <a:t>s</a:t>
            </a:r>
            <a:r>
              <a:rPr b="1" dirty="0"/>
              <a:t>ification</a:t>
            </a:r>
            <a:r>
              <a:rPr b="1" spc="-30" dirty="0"/>
              <a:t> </a:t>
            </a:r>
            <a:r>
              <a:rPr b="1" dirty="0"/>
              <a:t>of</a:t>
            </a:r>
            <a:r>
              <a:rPr b="1" spc="-245" dirty="0"/>
              <a:t> </a:t>
            </a:r>
            <a:r>
              <a:rPr lang="en-US" b="1" spc="-245" dirty="0" smtClean="0"/>
              <a:t/>
            </a:r>
            <a:br>
              <a:rPr lang="en-US" b="1" spc="-245" dirty="0" smtClean="0"/>
            </a:br>
            <a:r>
              <a:rPr lang="en-US" b="1" spc="-245" dirty="0"/>
              <a:t> </a:t>
            </a:r>
            <a:r>
              <a:rPr lang="en-US" b="1" spc="-245" dirty="0" smtClean="0"/>
              <a:t>  </a:t>
            </a:r>
            <a:r>
              <a:rPr b="1" dirty="0" smtClean="0"/>
              <a:t>Animal</a:t>
            </a:r>
            <a:r>
              <a:rPr lang="en-US" b="1" dirty="0" smtClean="0"/>
              <a:t> </a:t>
            </a:r>
            <a:r>
              <a:rPr b="1" dirty="0" smtClean="0"/>
              <a:t>Hoarde</a:t>
            </a:r>
            <a:r>
              <a:rPr b="1" spc="-20" dirty="0" smtClean="0"/>
              <a:t>r</a:t>
            </a:r>
            <a:r>
              <a:rPr b="1" dirty="0" smtClean="0"/>
              <a:t>s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463826" y="2437705"/>
            <a:ext cx="8077200" cy="327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spcBef>
                <a:spcPts val="440"/>
              </a:spcBef>
              <a:spcAft>
                <a:spcPts val="600"/>
              </a:spcAft>
              <a:buClr>
                <a:srgbClr val="252525"/>
              </a:buClr>
              <a:buFont typeface="Arial"/>
              <a:buAutoNum type="arabicParenR"/>
              <a:tabLst>
                <a:tab pos="528320" algn="l"/>
              </a:tabLst>
            </a:pP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sz="2300" spc="2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sz="2300" spc="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3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2300" spc="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some aw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reness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indent="-514984">
              <a:spcBef>
                <a:spcPts val="430"/>
              </a:spcBef>
              <a:spcAft>
                <a:spcPts val="600"/>
              </a:spcAft>
              <a:buClr>
                <a:srgbClr val="252525"/>
              </a:buClr>
              <a:buFont typeface="Arial"/>
              <a:buAutoNum type="arabicParenR" startAt="2"/>
              <a:tabLst>
                <a:tab pos="528320" algn="l"/>
              </a:tabLst>
            </a:pP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scuers</a:t>
            </a:r>
            <a:r>
              <a:rPr sz="23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mission drive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active acqu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marR="204470" indent="-514984">
              <a:spcBef>
                <a:spcPts val="994"/>
              </a:spcBef>
              <a:spcAft>
                <a:spcPts val="600"/>
              </a:spcAft>
              <a:buClr>
                <a:srgbClr val="252525"/>
              </a:buClr>
              <a:buFont typeface="Arial"/>
              <a:buAutoNum type="arabicParenR" startAt="2"/>
              <a:tabLst>
                <a:tab pos="528320" algn="l"/>
              </a:tabLst>
            </a:pP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3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iters</a:t>
            </a:r>
            <a:r>
              <a:rPr sz="2300" spc="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active acqu</a:t>
            </a:r>
            <a:r>
              <a:rPr sz="23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sz="2300" spc="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 to an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mals,</a:t>
            </a:r>
            <a:r>
              <a:rPr sz="23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ds, hardest 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tervene</a:t>
            </a:r>
            <a:r>
              <a:rPr sz="23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3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 D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osis</a:t>
            </a:r>
            <a:r>
              <a:rPr sz="2300" spc="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300" dirty="0" smtClean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1" marR="204470">
              <a:spcBef>
                <a:spcPts val="994"/>
              </a:spcBef>
              <a:spcAft>
                <a:spcPts val="600"/>
              </a:spcAft>
              <a:buClr>
                <a:srgbClr val="252525"/>
              </a:buClr>
              <a:tabLst>
                <a:tab pos="528320" algn="l"/>
              </a:tabLst>
            </a:pPr>
            <a:endParaRPr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buClr>
                <a:srgbClr val="252525"/>
              </a:buClr>
              <a:tabLst>
                <a:tab pos="241300" algn="l"/>
              </a:tabLst>
            </a:pPr>
            <a:r>
              <a:rPr sz="2300" spc="-14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ttle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e</a:t>
            </a:r>
            <a:r>
              <a:rPr sz="23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ists</a:t>
            </a:r>
            <a:r>
              <a:rPr sz="23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ssific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tions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715000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463826" y="1979267"/>
            <a:ext cx="853440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1530" algn="ctr">
              <a:spcAft>
                <a:spcPts val="600"/>
              </a:spcAft>
              <a:buClr>
                <a:srgbClr val="252525"/>
              </a:buClr>
              <a:tabLst>
                <a:tab pos="241300" algn="l"/>
              </a:tabLst>
            </a:pP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300" spc="-1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atronek </a:t>
            </a:r>
            <a:r>
              <a:rPr lang="en-US"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300" spc="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300" spc="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23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</a:t>
            </a:r>
            <a:r>
              <a:rPr sz="23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ested</a:t>
            </a:r>
            <a:r>
              <a:rPr sz="23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assific</a:t>
            </a:r>
            <a:r>
              <a:rPr sz="23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3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tions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858" y="228600"/>
            <a:ext cx="7946810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z="4000" b="1" spc="-20" dirty="0">
                <a:solidFill>
                  <a:srgbClr val="006FC0"/>
                </a:solidFill>
                <a:latin typeface="Arial"/>
                <a:cs typeface="Arial"/>
              </a:rPr>
              <a:t>Similarities</a:t>
            </a:r>
            <a:r>
              <a:rPr sz="40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20" dirty="0" smtClean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4000" b="1" spc="-75" dirty="0" smtClean="0">
                <a:solidFill>
                  <a:srgbClr val="006FC0"/>
                </a:solidFill>
                <a:latin typeface="Arial"/>
                <a:cs typeface="Arial"/>
              </a:rPr>
              <a:t>f</a:t>
            </a:r>
            <a:r>
              <a:rPr sz="4000" b="1" spc="-20" dirty="0" smtClean="0">
                <a:solidFill>
                  <a:srgbClr val="006FC0"/>
                </a:solidFill>
                <a:latin typeface="Arial"/>
                <a:cs typeface="Arial"/>
              </a:rPr>
              <a:t>ferences</a:t>
            </a:r>
            <a:r>
              <a:rPr lang="en-US" sz="4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endParaRPr lang="en-US" sz="4000" b="1" spc="-25" dirty="0" smtClean="0">
              <a:solidFill>
                <a:srgbClr val="006FC0"/>
              </a:solidFill>
              <a:latin typeface="Arial"/>
              <a:cs typeface="Arial"/>
            </a:endParaRPr>
          </a:p>
          <a:p>
            <a:pPr marL="12700" marR="5080">
              <a:lnSpc>
                <a:spcPts val="4320"/>
              </a:lnSpc>
            </a:pPr>
            <a:r>
              <a:rPr lang="en-US" sz="4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4000" b="1" spc="-25" dirty="0" smtClean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sz="4000" b="1" spc="-25" dirty="0" smtClean="0">
                <a:solidFill>
                  <a:srgbClr val="006FC0"/>
                </a:solidFill>
                <a:latin typeface="Arial"/>
                <a:cs typeface="Arial"/>
              </a:rPr>
              <a:t>between</a:t>
            </a:r>
            <a:r>
              <a:rPr sz="4000" b="1" spc="1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6FC0"/>
                </a:solidFill>
                <a:latin typeface="Arial"/>
                <a:cs typeface="Arial"/>
              </a:rPr>
              <a:t>Object</a:t>
            </a:r>
            <a:r>
              <a:rPr sz="4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6FC0"/>
                </a:solidFill>
                <a:latin typeface="Arial"/>
                <a:cs typeface="Arial"/>
              </a:rPr>
              <a:t>Hoarding</a:t>
            </a:r>
            <a:r>
              <a:rPr sz="4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endParaRPr lang="en-US" sz="4000" b="1" spc="20" dirty="0" smtClean="0">
              <a:solidFill>
                <a:srgbClr val="006FC0"/>
              </a:solidFill>
              <a:latin typeface="Arial"/>
              <a:cs typeface="Arial"/>
            </a:endParaRPr>
          </a:p>
          <a:p>
            <a:pPr marL="12700" marR="5080">
              <a:lnSpc>
                <a:spcPts val="4320"/>
              </a:lnSpc>
            </a:pPr>
            <a:r>
              <a:rPr lang="en-US" sz="4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4000" b="1" spc="20" dirty="0" smtClean="0">
                <a:solidFill>
                  <a:srgbClr val="006FC0"/>
                </a:solidFill>
                <a:latin typeface="Arial"/>
                <a:cs typeface="Arial"/>
              </a:rPr>
              <a:t>    </a:t>
            </a:r>
            <a:r>
              <a:rPr sz="4000" b="1" spc="-25" dirty="0" smtClean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lang="en-US" sz="4000" b="1" spc="-25" dirty="0" smtClean="0">
                <a:solidFill>
                  <a:srgbClr val="006FC0"/>
                </a:solidFill>
                <a:latin typeface="Arial"/>
                <a:cs typeface="Arial"/>
              </a:rPr>
              <a:t> Animal Hoarding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626" y="2286000"/>
            <a:ext cx="3962400" cy="3272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u="sng" dirty="0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800" b="1" u="sng" spc="-10" dirty="0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800" b="1" u="sng" dirty="0" smtClean="0">
                <a:solidFill>
                  <a:srgbClr val="0070C0"/>
                </a:solidFill>
                <a:latin typeface="Arial"/>
                <a:cs typeface="Arial"/>
              </a:rPr>
              <a:t>mil</a:t>
            </a:r>
            <a:r>
              <a:rPr sz="2800" b="1" u="sng" spc="-10" dirty="0" smtClean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800" b="1" u="sng" dirty="0" smtClean="0">
                <a:solidFill>
                  <a:srgbClr val="0070C0"/>
                </a:solidFill>
                <a:latin typeface="Arial"/>
                <a:cs typeface="Arial"/>
              </a:rPr>
              <a:t>rities</a:t>
            </a:r>
            <a:endParaRPr sz="2800" b="1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Chr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av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5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Urge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e/acqui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intense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Ext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eme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go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8456" y="5849788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4658072" y="2286000"/>
            <a:ext cx="4081737" cy="3049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800" b="1" u="sng" dirty="0" smtClean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800" b="1" u="sng" spc="-10" dirty="0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800" b="1" u="sng" spc="-45" dirty="0" smtClean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2800" b="1" u="sng" dirty="0" smtClean="0">
                <a:solidFill>
                  <a:srgbClr val="0070C0"/>
                </a:solidFill>
                <a:latin typeface="Arial"/>
                <a:cs typeface="Arial"/>
              </a:rPr>
              <a:t>ferences</a:t>
            </a:r>
            <a:endParaRPr sz="2800" b="1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Home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nme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le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f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ilth</a:t>
            </a:r>
            <a:endParaRPr sz="2800" dirty="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Comp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xity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sit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for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rtn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ship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oss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0" y="441438"/>
            <a:ext cx="8847455" cy="5168900"/>
          </a:xfrm>
          <a:custGeom>
            <a:avLst/>
            <a:gdLst/>
            <a:ahLst/>
            <a:cxnLst/>
            <a:rect l="l" t="t" r="r" b="b"/>
            <a:pathLst>
              <a:path w="8847455" h="5168900">
                <a:moveTo>
                  <a:pt x="0" y="5168541"/>
                </a:moveTo>
                <a:lnTo>
                  <a:pt x="8846950" y="5168541"/>
                </a:lnTo>
                <a:lnTo>
                  <a:pt x="8846950" y="0"/>
                </a:lnTo>
                <a:lnTo>
                  <a:pt x="0" y="0"/>
                </a:lnTo>
                <a:lnTo>
                  <a:pt x="0" y="5168541"/>
                </a:lnTo>
                <a:close/>
              </a:path>
            </a:pathLst>
          </a:custGeom>
          <a:ln w="183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3797" y="2032273"/>
            <a:ext cx="2041525" cy="1398270"/>
          </a:xfrm>
          <a:custGeom>
            <a:avLst/>
            <a:gdLst/>
            <a:ahLst/>
            <a:cxnLst/>
            <a:rect l="l" t="t" r="r" b="b"/>
            <a:pathLst>
              <a:path w="2041525" h="1398270">
                <a:moveTo>
                  <a:pt x="0" y="0"/>
                </a:moveTo>
                <a:lnTo>
                  <a:pt x="0" y="828001"/>
                </a:lnTo>
                <a:lnTo>
                  <a:pt x="2041364" y="1397730"/>
                </a:lnTo>
                <a:lnTo>
                  <a:pt x="2041364" y="570143"/>
                </a:lnTo>
                <a:lnTo>
                  <a:pt x="0" y="0"/>
                </a:lnTo>
                <a:close/>
              </a:path>
            </a:pathLst>
          </a:custGeom>
          <a:solidFill>
            <a:srgbClr val="668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3797" y="2032273"/>
            <a:ext cx="2041525" cy="1398270"/>
          </a:xfrm>
          <a:custGeom>
            <a:avLst/>
            <a:gdLst/>
            <a:ahLst/>
            <a:cxnLst/>
            <a:rect l="l" t="t" r="r" b="b"/>
            <a:pathLst>
              <a:path w="2041525" h="1398270">
                <a:moveTo>
                  <a:pt x="2041364" y="570143"/>
                </a:moveTo>
                <a:lnTo>
                  <a:pt x="0" y="0"/>
                </a:lnTo>
                <a:lnTo>
                  <a:pt x="0" y="828001"/>
                </a:lnTo>
                <a:lnTo>
                  <a:pt x="2041364" y="1397730"/>
                </a:lnTo>
                <a:lnTo>
                  <a:pt x="2041364" y="570143"/>
                </a:lnTo>
                <a:close/>
              </a:path>
            </a:pathLst>
          </a:custGeom>
          <a:ln w="18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3797" y="1830084"/>
            <a:ext cx="2041525" cy="772795"/>
          </a:xfrm>
          <a:custGeom>
            <a:avLst/>
            <a:gdLst/>
            <a:ahLst/>
            <a:cxnLst/>
            <a:rect l="l" t="t" r="r" b="b"/>
            <a:pathLst>
              <a:path w="2041525" h="772794">
                <a:moveTo>
                  <a:pt x="2041364" y="0"/>
                </a:moveTo>
                <a:lnTo>
                  <a:pt x="1526465" y="0"/>
                </a:lnTo>
                <a:lnTo>
                  <a:pt x="1471349" y="18211"/>
                </a:lnTo>
                <a:lnTo>
                  <a:pt x="1214002" y="18211"/>
                </a:lnTo>
                <a:lnTo>
                  <a:pt x="1121590" y="36629"/>
                </a:lnTo>
                <a:lnTo>
                  <a:pt x="1066681" y="36629"/>
                </a:lnTo>
                <a:lnTo>
                  <a:pt x="974890" y="54841"/>
                </a:lnTo>
                <a:lnTo>
                  <a:pt x="827569" y="54841"/>
                </a:lnTo>
                <a:lnTo>
                  <a:pt x="772453" y="73259"/>
                </a:lnTo>
                <a:lnTo>
                  <a:pt x="680662" y="73259"/>
                </a:lnTo>
                <a:lnTo>
                  <a:pt x="588456" y="91678"/>
                </a:lnTo>
                <a:lnTo>
                  <a:pt x="533340" y="91678"/>
                </a:lnTo>
                <a:lnTo>
                  <a:pt x="459783" y="110510"/>
                </a:lnTo>
                <a:lnTo>
                  <a:pt x="404253" y="128722"/>
                </a:lnTo>
                <a:lnTo>
                  <a:pt x="312462" y="128722"/>
                </a:lnTo>
                <a:lnTo>
                  <a:pt x="239112" y="147140"/>
                </a:lnTo>
                <a:lnTo>
                  <a:pt x="202437" y="165351"/>
                </a:lnTo>
                <a:lnTo>
                  <a:pt x="110024" y="183770"/>
                </a:lnTo>
                <a:lnTo>
                  <a:pt x="73349" y="183770"/>
                </a:lnTo>
                <a:lnTo>
                  <a:pt x="0" y="202188"/>
                </a:lnTo>
                <a:lnTo>
                  <a:pt x="2041364" y="772332"/>
                </a:lnTo>
                <a:lnTo>
                  <a:pt x="2041364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3797" y="1830084"/>
            <a:ext cx="2041525" cy="772795"/>
          </a:xfrm>
          <a:custGeom>
            <a:avLst/>
            <a:gdLst/>
            <a:ahLst/>
            <a:cxnLst/>
            <a:rect l="l" t="t" r="r" b="b"/>
            <a:pathLst>
              <a:path w="2041525" h="772794">
                <a:moveTo>
                  <a:pt x="0" y="202188"/>
                </a:moveTo>
                <a:lnTo>
                  <a:pt x="73349" y="183770"/>
                </a:lnTo>
                <a:lnTo>
                  <a:pt x="110024" y="183770"/>
                </a:lnTo>
                <a:lnTo>
                  <a:pt x="202437" y="165351"/>
                </a:lnTo>
                <a:lnTo>
                  <a:pt x="239112" y="147140"/>
                </a:lnTo>
                <a:lnTo>
                  <a:pt x="312462" y="128722"/>
                </a:lnTo>
                <a:lnTo>
                  <a:pt x="404253" y="128722"/>
                </a:lnTo>
                <a:lnTo>
                  <a:pt x="459783" y="110510"/>
                </a:lnTo>
                <a:lnTo>
                  <a:pt x="533340" y="91678"/>
                </a:lnTo>
                <a:lnTo>
                  <a:pt x="588456" y="91678"/>
                </a:lnTo>
                <a:lnTo>
                  <a:pt x="680662" y="73259"/>
                </a:lnTo>
                <a:lnTo>
                  <a:pt x="772453" y="73259"/>
                </a:lnTo>
                <a:lnTo>
                  <a:pt x="827569" y="54841"/>
                </a:lnTo>
                <a:lnTo>
                  <a:pt x="919152" y="54841"/>
                </a:lnTo>
                <a:lnTo>
                  <a:pt x="974890" y="54841"/>
                </a:lnTo>
                <a:lnTo>
                  <a:pt x="1066681" y="36629"/>
                </a:lnTo>
                <a:lnTo>
                  <a:pt x="1121590" y="36629"/>
                </a:lnTo>
                <a:lnTo>
                  <a:pt x="1214002" y="18211"/>
                </a:lnTo>
                <a:lnTo>
                  <a:pt x="1324027" y="18211"/>
                </a:lnTo>
                <a:lnTo>
                  <a:pt x="1360702" y="18211"/>
                </a:lnTo>
                <a:lnTo>
                  <a:pt x="1471349" y="18211"/>
                </a:lnTo>
                <a:lnTo>
                  <a:pt x="1526465" y="0"/>
                </a:lnTo>
                <a:lnTo>
                  <a:pt x="1618256" y="0"/>
                </a:lnTo>
                <a:lnTo>
                  <a:pt x="2041364" y="0"/>
                </a:lnTo>
                <a:lnTo>
                  <a:pt x="2041364" y="772332"/>
                </a:lnTo>
                <a:lnTo>
                  <a:pt x="0" y="202188"/>
                </a:lnTo>
                <a:close/>
              </a:path>
            </a:pathLst>
          </a:custGeom>
          <a:ln w="18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5162" y="2142577"/>
            <a:ext cx="2428240" cy="1287780"/>
          </a:xfrm>
          <a:custGeom>
            <a:avLst/>
            <a:gdLst/>
            <a:ahLst/>
            <a:cxnLst/>
            <a:rect l="l" t="t" r="r" b="b"/>
            <a:pathLst>
              <a:path w="2428240" h="1287779">
                <a:moveTo>
                  <a:pt x="2428005" y="0"/>
                </a:moveTo>
                <a:lnTo>
                  <a:pt x="0" y="459839"/>
                </a:lnTo>
                <a:lnTo>
                  <a:pt x="0" y="1287427"/>
                </a:lnTo>
                <a:lnTo>
                  <a:pt x="2428005" y="827587"/>
                </a:lnTo>
                <a:lnTo>
                  <a:pt x="2428005" y="0"/>
                </a:lnTo>
                <a:close/>
              </a:path>
            </a:pathLst>
          </a:custGeom>
          <a:solidFill>
            <a:srgbClr val="4D6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5162" y="2142577"/>
            <a:ext cx="2428240" cy="1287780"/>
          </a:xfrm>
          <a:custGeom>
            <a:avLst/>
            <a:gdLst/>
            <a:ahLst/>
            <a:cxnLst/>
            <a:rect l="l" t="t" r="r" b="b"/>
            <a:pathLst>
              <a:path w="2428240" h="1287779">
                <a:moveTo>
                  <a:pt x="0" y="459839"/>
                </a:moveTo>
                <a:lnTo>
                  <a:pt x="2428005" y="0"/>
                </a:lnTo>
                <a:lnTo>
                  <a:pt x="2428005" y="827587"/>
                </a:lnTo>
                <a:lnTo>
                  <a:pt x="0" y="1287427"/>
                </a:lnTo>
                <a:lnTo>
                  <a:pt x="0" y="459839"/>
                </a:lnTo>
                <a:close/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5162" y="1830084"/>
            <a:ext cx="2446655" cy="772795"/>
          </a:xfrm>
          <a:custGeom>
            <a:avLst/>
            <a:gdLst/>
            <a:ahLst/>
            <a:cxnLst/>
            <a:rect l="l" t="t" r="r" b="b"/>
            <a:pathLst>
              <a:path w="2446654" h="772794">
                <a:moveTo>
                  <a:pt x="533340" y="0"/>
                </a:moveTo>
                <a:lnTo>
                  <a:pt x="0" y="0"/>
                </a:lnTo>
                <a:lnTo>
                  <a:pt x="0" y="772332"/>
                </a:lnTo>
                <a:lnTo>
                  <a:pt x="2446239" y="312492"/>
                </a:lnTo>
                <a:lnTo>
                  <a:pt x="2372475" y="294280"/>
                </a:lnTo>
                <a:lnTo>
                  <a:pt x="2335593" y="294280"/>
                </a:lnTo>
                <a:lnTo>
                  <a:pt x="2280684" y="257651"/>
                </a:lnTo>
                <a:lnTo>
                  <a:pt x="2207127" y="238818"/>
                </a:lnTo>
                <a:lnTo>
                  <a:pt x="2170452" y="238818"/>
                </a:lnTo>
                <a:lnTo>
                  <a:pt x="2096481" y="220400"/>
                </a:lnTo>
                <a:lnTo>
                  <a:pt x="2059806" y="202188"/>
                </a:lnTo>
                <a:lnTo>
                  <a:pt x="1986456" y="183770"/>
                </a:lnTo>
                <a:lnTo>
                  <a:pt x="1894250" y="165351"/>
                </a:lnTo>
                <a:lnTo>
                  <a:pt x="1857368" y="165351"/>
                </a:lnTo>
                <a:lnTo>
                  <a:pt x="1765784" y="147140"/>
                </a:lnTo>
                <a:lnTo>
                  <a:pt x="1692227" y="128722"/>
                </a:lnTo>
                <a:lnTo>
                  <a:pt x="1636697" y="128722"/>
                </a:lnTo>
                <a:lnTo>
                  <a:pt x="1544906" y="110510"/>
                </a:lnTo>
                <a:lnTo>
                  <a:pt x="1471556" y="91678"/>
                </a:lnTo>
                <a:lnTo>
                  <a:pt x="1416440" y="91678"/>
                </a:lnTo>
                <a:lnTo>
                  <a:pt x="1324235" y="73259"/>
                </a:lnTo>
                <a:lnTo>
                  <a:pt x="1269119" y="73259"/>
                </a:lnTo>
                <a:lnTo>
                  <a:pt x="1177328" y="54841"/>
                </a:lnTo>
                <a:lnTo>
                  <a:pt x="1085122" y="54841"/>
                </a:lnTo>
                <a:lnTo>
                  <a:pt x="1030006" y="36629"/>
                </a:lnTo>
                <a:lnTo>
                  <a:pt x="938215" y="36629"/>
                </a:lnTo>
                <a:lnTo>
                  <a:pt x="827569" y="18211"/>
                </a:lnTo>
                <a:lnTo>
                  <a:pt x="570015" y="18211"/>
                </a:lnTo>
                <a:lnTo>
                  <a:pt x="53334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5162" y="1830084"/>
            <a:ext cx="2446655" cy="772795"/>
          </a:xfrm>
          <a:custGeom>
            <a:avLst/>
            <a:gdLst/>
            <a:ahLst/>
            <a:cxnLst/>
            <a:rect l="l" t="t" r="r" b="b"/>
            <a:pathLst>
              <a:path w="2446654" h="772794">
                <a:moveTo>
                  <a:pt x="0" y="0"/>
                </a:moveTo>
                <a:lnTo>
                  <a:pt x="0" y="0"/>
                </a:lnTo>
                <a:lnTo>
                  <a:pt x="533340" y="0"/>
                </a:lnTo>
                <a:lnTo>
                  <a:pt x="570015" y="18211"/>
                </a:lnTo>
                <a:lnTo>
                  <a:pt x="680662" y="18211"/>
                </a:lnTo>
                <a:lnTo>
                  <a:pt x="790894" y="18211"/>
                </a:lnTo>
                <a:lnTo>
                  <a:pt x="827569" y="18211"/>
                </a:lnTo>
                <a:lnTo>
                  <a:pt x="938215" y="36629"/>
                </a:lnTo>
                <a:lnTo>
                  <a:pt x="1030006" y="36629"/>
                </a:lnTo>
                <a:lnTo>
                  <a:pt x="1085122" y="54841"/>
                </a:lnTo>
                <a:lnTo>
                  <a:pt x="1177328" y="54841"/>
                </a:lnTo>
                <a:lnTo>
                  <a:pt x="1269119" y="73259"/>
                </a:lnTo>
                <a:lnTo>
                  <a:pt x="1324235" y="73259"/>
                </a:lnTo>
                <a:lnTo>
                  <a:pt x="1416440" y="91678"/>
                </a:lnTo>
                <a:lnTo>
                  <a:pt x="1471556" y="91678"/>
                </a:lnTo>
                <a:lnTo>
                  <a:pt x="1544906" y="110510"/>
                </a:lnTo>
                <a:lnTo>
                  <a:pt x="1636697" y="128722"/>
                </a:lnTo>
                <a:lnTo>
                  <a:pt x="1692227" y="128722"/>
                </a:lnTo>
                <a:lnTo>
                  <a:pt x="1765784" y="147140"/>
                </a:lnTo>
                <a:lnTo>
                  <a:pt x="1857368" y="165351"/>
                </a:lnTo>
                <a:lnTo>
                  <a:pt x="1894250" y="165351"/>
                </a:lnTo>
                <a:lnTo>
                  <a:pt x="1986456" y="183770"/>
                </a:lnTo>
                <a:lnTo>
                  <a:pt x="2059806" y="202188"/>
                </a:lnTo>
                <a:lnTo>
                  <a:pt x="2096481" y="220400"/>
                </a:lnTo>
                <a:lnTo>
                  <a:pt x="2170452" y="238818"/>
                </a:lnTo>
                <a:lnTo>
                  <a:pt x="2207127" y="238818"/>
                </a:lnTo>
                <a:lnTo>
                  <a:pt x="2280684" y="257651"/>
                </a:lnTo>
                <a:lnTo>
                  <a:pt x="2335593" y="294280"/>
                </a:lnTo>
                <a:lnTo>
                  <a:pt x="2372475" y="294280"/>
                </a:lnTo>
                <a:lnTo>
                  <a:pt x="2446239" y="312492"/>
                </a:lnTo>
                <a:lnTo>
                  <a:pt x="0" y="772332"/>
                </a:lnTo>
                <a:lnTo>
                  <a:pt x="0" y="0"/>
                </a:lnTo>
                <a:close/>
              </a:path>
            </a:pathLst>
          </a:custGeom>
          <a:ln w="18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7306" y="2639253"/>
            <a:ext cx="6014720" cy="1582420"/>
          </a:xfrm>
          <a:custGeom>
            <a:avLst/>
            <a:gdLst/>
            <a:ahLst/>
            <a:cxnLst/>
            <a:rect l="l" t="t" r="r" b="b"/>
            <a:pathLst>
              <a:path w="6014720" h="1582420">
                <a:moveTo>
                  <a:pt x="3365434" y="1563745"/>
                </a:moveTo>
                <a:lnTo>
                  <a:pt x="2629863" y="1563745"/>
                </a:lnTo>
                <a:lnTo>
                  <a:pt x="2740509" y="1582080"/>
                </a:lnTo>
                <a:lnTo>
                  <a:pt x="3273850" y="1582080"/>
                </a:lnTo>
                <a:lnTo>
                  <a:pt x="3365434" y="1563745"/>
                </a:lnTo>
                <a:close/>
              </a:path>
              <a:path w="6014720" h="1582420">
                <a:moveTo>
                  <a:pt x="3788750" y="1545409"/>
                </a:moveTo>
                <a:lnTo>
                  <a:pt x="2225402" y="1545409"/>
                </a:lnTo>
                <a:lnTo>
                  <a:pt x="2317193" y="1563745"/>
                </a:lnTo>
                <a:lnTo>
                  <a:pt x="3678518" y="1563745"/>
                </a:lnTo>
                <a:lnTo>
                  <a:pt x="3788750" y="1545409"/>
                </a:lnTo>
                <a:close/>
              </a:path>
              <a:path w="6014720" h="1582420">
                <a:moveTo>
                  <a:pt x="4027862" y="1526577"/>
                </a:moveTo>
                <a:lnTo>
                  <a:pt x="1968056" y="1526577"/>
                </a:lnTo>
                <a:lnTo>
                  <a:pt x="2078081" y="1545409"/>
                </a:lnTo>
                <a:lnTo>
                  <a:pt x="3936071" y="1545409"/>
                </a:lnTo>
                <a:lnTo>
                  <a:pt x="4027862" y="1526577"/>
                </a:lnTo>
                <a:close/>
              </a:path>
              <a:path w="6014720" h="1582420">
                <a:moveTo>
                  <a:pt x="4175184" y="1508241"/>
                </a:moveTo>
                <a:lnTo>
                  <a:pt x="1820735" y="1508241"/>
                </a:lnTo>
                <a:lnTo>
                  <a:pt x="1875643" y="1526577"/>
                </a:lnTo>
                <a:lnTo>
                  <a:pt x="4119653" y="1526577"/>
                </a:lnTo>
                <a:lnTo>
                  <a:pt x="4175184" y="1508241"/>
                </a:lnTo>
                <a:close/>
              </a:path>
              <a:path w="6014720" h="1582420">
                <a:moveTo>
                  <a:pt x="4358765" y="1489905"/>
                </a:moveTo>
                <a:lnTo>
                  <a:pt x="1637153" y="1489905"/>
                </a:lnTo>
                <a:lnTo>
                  <a:pt x="1728944" y="1508241"/>
                </a:lnTo>
                <a:lnTo>
                  <a:pt x="4266974" y="1508241"/>
                </a:lnTo>
                <a:lnTo>
                  <a:pt x="4358765" y="1489905"/>
                </a:lnTo>
                <a:close/>
              </a:path>
              <a:path w="6014720" h="1582420">
                <a:moveTo>
                  <a:pt x="4597878" y="1453234"/>
                </a:moveTo>
                <a:lnTo>
                  <a:pt x="1416274" y="1453234"/>
                </a:lnTo>
                <a:lnTo>
                  <a:pt x="1489831" y="1471570"/>
                </a:lnTo>
                <a:lnTo>
                  <a:pt x="1581622" y="1489905"/>
                </a:lnTo>
                <a:lnTo>
                  <a:pt x="4414296" y="1489905"/>
                </a:lnTo>
                <a:lnTo>
                  <a:pt x="4597878" y="1453234"/>
                </a:lnTo>
                <a:close/>
              </a:path>
              <a:path w="6014720" h="1582420">
                <a:moveTo>
                  <a:pt x="4818549" y="1416583"/>
                </a:moveTo>
                <a:lnTo>
                  <a:pt x="1195603" y="1416583"/>
                </a:lnTo>
                <a:lnTo>
                  <a:pt x="1268953" y="1434919"/>
                </a:lnTo>
                <a:lnTo>
                  <a:pt x="1360744" y="1453234"/>
                </a:lnTo>
                <a:lnTo>
                  <a:pt x="4634553" y="1453234"/>
                </a:lnTo>
                <a:lnTo>
                  <a:pt x="4818549" y="1416583"/>
                </a:lnTo>
                <a:close/>
              </a:path>
              <a:path w="6014720" h="1582420">
                <a:moveTo>
                  <a:pt x="5204983" y="1324409"/>
                </a:moveTo>
                <a:lnTo>
                  <a:pt x="809169" y="1324409"/>
                </a:lnTo>
                <a:lnTo>
                  <a:pt x="956490" y="1361080"/>
                </a:lnTo>
                <a:lnTo>
                  <a:pt x="993165" y="1379415"/>
                </a:lnTo>
                <a:lnTo>
                  <a:pt x="1066515" y="1398248"/>
                </a:lnTo>
                <a:lnTo>
                  <a:pt x="1158928" y="1416583"/>
                </a:lnTo>
                <a:lnTo>
                  <a:pt x="4855224" y="1416583"/>
                </a:lnTo>
                <a:lnTo>
                  <a:pt x="4929196" y="1398248"/>
                </a:lnTo>
                <a:lnTo>
                  <a:pt x="5020987" y="1379415"/>
                </a:lnTo>
                <a:lnTo>
                  <a:pt x="5057662" y="1361080"/>
                </a:lnTo>
                <a:lnTo>
                  <a:pt x="5204983" y="1324409"/>
                </a:lnTo>
                <a:close/>
              </a:path>
              <a:path w="6014720" h="1582420">
                <a:moveTo>
                  <a:pt x="5370331" y="1269422"/>
                </a:moveTo>
                <a:lnTo>
                  <a:pt x="625173" y="1269422"/>
                </a:lnTo>
                <a:lnTo>
                  <a:pt x="698937" y="1306073"/>
                </a:lnTo>
                <a:lnTo>
                  <a:pt x="772494" y="1324409"/>
                </a:lnTo>
                <a:lnTo>
                  <a:pt x="5241865" y="1324409"/>
                </a:lnTo>
                <a:lnTo>
                  <a:pt x="5296774" y="1306073"/>
                </a:lnTo>
                <a:lnTo>
                  <a:pt x="5370331" y="1269422"/>
                </a:lnTo>
                <a:close/>
              </a:path>
              <a:path w="6014720" h="1582420">
                <a:moveTo>
                  <a:pt x="5517652" y="1213898"/>
                </a:moveTo>
                <a:lnTo>
                  <a:pt x="478245" y="1213898"/>
                </a:lnTo>
                <a:lnTo>
                  <a:pt x="533320" y="1251087"/>
                </a:lnTo>
                <a:lnTo>
                  <a:pt x="606732" y="1269422"/>
                </a:lnTo>
                <a:lnTo>
                  <a:pt x="5407420" y="1269422"/>
                </a:lnTo>
                <a:lnTo>
                  <a:pt x="5462536" y="1251087"/>
                </a:lnTo>
                <a:lnTo>
                  <a:pt x="5517652" y="1213898"/>
                </a:lnTo>
                <a:close/>
              </a:path>
              <a:path w="6014720" h="1582420">
                <a:moveTo>
                  <a:pt x="5664974" y="1158912"/>
                </a:moveTo>
                <a:lnTo>
                  <a:pt x="349261" y="1158912"/>
                </a:lnTo>
                <a:lnTo>
                  <a:pt x="404833" y="1195583"/>
                </a:lnTo>
                <a:lnTo>
                  <a:pt x="459887" y="1213898"/>
                </a:lnTo>
                <a:lnTo>
                  <a:pt x="5554327" y="1213898"/>
                </a:lnTo>
                <a:lnTo>
                  <a:pt x="5609443" y="1195583"/>
                </a:lnTo>
                <a:lnTo>
                  <a:pt x="5664974" y="1158912"/>
                </a:lnTo>
                <a:close/>
              </a:path>
              <a:path w="6014720" h="1582420">
                <a:moveTo>
                  <a:pt x="5866790" y="1030086"/>
                </a:moveTo>
                <a:lnTo>
                  <a:pt x="147362" y="1030086"/>
                </a:lnTo>
                <a:lnTo>
                  <a:pt x="184058" y="1066737"/>
                </a:lnTo>
                <a:lnTo>
                  <a:pt x="220774" y="1085072"/>
                </a:lnTo>
                <a:lnTo>
                  <a:pt x="239133" y="1103925"/>
                </a:lnTo>
                <a:lnTo>
                  <a:pt x="275828" y="1122240"/>
                </a:lnTo>
                <a:lnTo>
                  <a:pt x="330903" y="1158912"/>
                </a:lnTo>
                <a:lnTo>
                  <a:pt x="5683208" y="1158912"/>
                </a:lnTo>
                <a:lnTo>
                  <a:pt x="5720090" y="1122240"/>
                </a:lnTo>
                <a:lnTo>
                  <a:pt x="5774999" y="1103925"/>
                </a:lnTo>
                <a:lnTo>
                  <a:pt x="5793440" y="1085072"/>
                </a:lnTo>
                <a:lnTo>
                  <a:pt x="5830115" y="1066737"/>
                </a:lnTo>
                <a:lnTo>
                  <a:pt x="5866790" y="1030086"/>
                </a:lnTo>
                <a:close/>
              </a:path>
              <a:path w="6014720" h="1582420">
                <a:moveTo>
                  <a:pt x="0" y="36629"/>
                </a:moveTo>
                <a:lnTo>
                  <a:pt x="0" y="864631"/>
                </a:lnTo>
                <a:lnTo>
                  <a:pt x="18358" y="882842"/>
                </a:lnTo>
                <a:lnTo>
                  <a:pt x="18358" y="901261"/>
                </a:lnTo>
                <a:lnTo>
                  <a:pt x="36716" y="937891"/>
                </a:lnTo>
                <a:lnTo>
                  <a:pt x="55074" y="956723"/>
                </a:lnTo>
                <a:lnTo>
                  <a:pt x="73432" y="975141"/>
                </a:lnTo>
                <a:lnTo>
                  <a:pt x="129004" y="1030086"/>
                </a:lnTo>
                <a:lnTo>
                  <a:pt x="5885231" y="1030086"/>
                </a:lnTo>
                <a:lnTo>
                  <a:pt x="5903465" y="993353"/>
                </a:lnTo>
                <a:lnTo>
                  <a:pt x="5940761" y="975141"/>
                </a:lnTo>
                <a:lnTo>
                  <a:pt x="5940761" y="956723"/>
                </a:lnTo>
                <a:lnTo>
                  <a:pt x="5959202" y="937891"/>
                </a:lnTo>
                <a:lnTo>
                  <a:pt x="5977436" y="901261"/>
                </a:lnTo>
                <a:lnTo>
                  <a:pt x="5995877" y="882842"/>
                </a:lnTo>
                <a:lnTo>
                  <a:pt x="5995877" y="864631"/>
                </a:lnTo>
                <a:lnTo>
                  <a:pt x="6014111" y="828001"/>
                </a:lnTo>
                <a:lnTo>
                  <a:pt x="6014111" y="754120"/>
                </a:lnTo>
                <a:lnTo>
                  <a:pt x="2740509" y="754120"/>
                </a:lnTo>
                <a:lnTo>
                  <a:pt x="2629863" y="735702"/>
                </a:lnTo>
                <a:lnTo>
                  <a:pt x="2317193" y="735702"/>
                </a:lnTo>
                <a:lnTo>
                  <a:pt x="2225402" y="717490"/>
                </a:lnTo>
                <a:lnTo>
                  <a:pt x="2078081" y="717490"/>
                </a:lnTo>
                <a:lnTo>
                  <a:pt x="1968056" y="699072"/>
                </a:lnTo>
                <a:lnTo>
                  <a:pt x="1875643" y="699072"/>
                </a:lnTo>
                <a:lnTo>
                  <a:pt x="1820735" y="680653"/>
                </a:lnTo>
                <a:lnTo>
                  <a:pt x="1728944" y="680653"/>
                </a:lnTo>
                <a:lnTo>
                  <a:pt x="1637153" y="662442"/>
                </a:lnTo>
                <a:lnTo>
                  <a:pt x="1581622" y="662442"/>
                </a:lnTo>
                <a:lnTo>
                  <a:pt x="1489831" y="644024"/>
                </a:lnTo>
                <a:lnTo>
                  <a:pt x="1416274" y="625191"/>
                </a:lnTo>
                <a:lnTo>
                  <a:pt x="1360744" y="625191"/>
                </a:lnTo>
                <a:lnTo>
                  <a:pt x="1268953" y="606980"/>
                </a:lnTo>
                <a:lnTo>
                  <a:pt x="1195603" y="588561"/>
                </a:lnTo>
                <a:lnTo>
                  <a:pt x="1158928" y="588561"/>
                </a:lnTo>
                <a:lnTo>
                  <a:pt x="1066515" y="570350"/>
                </a:lnTo>
                <a:lnTo>
                  <a:pt x="993165" y="551931"/>
                </a:lnTo>
                <a:lnTo>
                  <a:pt x="956490" y="533513"/>
                </a:lnTo>
                <a:lnTo>
                  <a:pt x="809169" y="496883"/>
                </a:lnTo>
                <a:lnTo>
                  <a:pt x="772494" y="496883"/>
                </a:lnTo>
                <a:lnTo>
                  <a:pt x="698937" y="478051"/>
                </a:lnTo>
                <a:lnTo>
                  <a:pt x="625173" y="441421"/>
                </a:lnTo>
                <a:lnTo>
                  <a:pt x="606732" y="441421"/>
                </a:lnTo>
                <a:lnTo>
                  <a:pt x="533320" y="423002"/>
                </a:lnTo>
                <a:lnTo>
                  <a:pt x="478245" y="386373"/>
                </a:lnTo>
                <a:lnTo>
                  <a:pt x="459887" y="386373"/>
                </a:lnTo>
                <a:lnTo>
                  <a:pt x="404833" y="368161"/>
                </a:lnTo>
                <a:lnTo>
                  <a:pt x="349261" y="330910"/>
                </a:lnTo>
                <a:lnTo>
                  <a:pt x="330903" y="330910"/>
                </a:lnTo>
                <a:lnTo>
                  <a:pt x="275828" y="294280"/>
                </a:lnTo>
                <a:lnTo>
                  <a:pt x="239133" y="275862"/>
                </a:lnTo>
                <a:lnTo>
                  <a:pt x="220774" y="257651"/>
                </a:lnTo>
                <a:lnTo>
                  <a:pt x="184058" y="239232"/>
                </a:lnTo>
                <a:lnTo>
                  <a:pt x="147362" y="202602"/>
                </a:lnTo>
                <a:lnTo>
                  <a:pt x="129004" y="202602"/>
                </a:lnTo>
                <a:lnTo>
                  <a:pt x="36716" y="110510"/>
                </a:lnTo>
                <a:lnTo>
                  <a:pt x="18358" y="73673"/>
                </a:lnTo>
                <a:lnTo>
                  <a:pt x="18358" y="55462"/>
                </a:lnTo>
                <a:lnTo>
                  <a:pt x="0" y="36629"/>
                </a:lnTo>
                <a:close/>
              </a:path>
              <a:path w="6014720" h="1582420">
                <a:moveTo>
                  <a:pt x="6014111" y="0"/>
                </a:moveTo>
                <a:lnTo>
                  <a:pt x="5995877" y="36629"/>
                </a:lnTo>
                <a:lnTo>
                  <a:pt x="5995877" y="55462"/>
                </a:lnTo>
                <a:lnTo>
                  <a:pt x="5977436" y="73673"/>
                </a:lnTo>
                <a:lnTo>
                  <a:pt x="5959202" y="110510"/>
                </a:lnTo>
                <a:lnTo>
                  <a:pt x="5940761" y="128722"/>
                </a:lnTo>
                <a:lnTo>
                  <a:pt x="5940761" y="147140"/>
                </a:lnTo>
                <a:lnTo>
                  <a:pt x="5903465" y="165351"/>
                </a:lnTo>
                <a:lnTo>
                  <a:pt x="5885231" y="202602"/>
                </a:lnTo>
                <a:lnTo>
                  <a:pt x="5866790" y="202602"/>
                </a:lnTo>
                <a:lnTo>
                  <a:pt x="5830115" y="239232"/>
                </a:lnTo>
                <a:lnTo>
                  <a:pt x="5793440" y="257651"/>
                </a:lnTo>
                <a:lnTo>
                  <a:pt x="5774999" y="275862"/>
                </a:lnTo>
                <a:lnTo>
                  <a:pt x="5720090" y="294280"/>
                </a:lnTo>
                <a:lnTo>
                  <a:pt x="5683208" y="330910"/>
                </a:lnTo>
                <a:lnTo>
                  <a:pt x="5664974" y="330910"/>
                </a:lnTo>
                <a:lnTo>
                  <a:pt x="5609443" y="368161"/>
                </a:lnTo>
                <a:lnTo>
                  <a:pt x="5554327" y="386373"/>
                </a:lnTo>
                <a:lnTo>
                  <a:pt x="5517652" y="386373"/>
                </a:lnTo>
                <a:lnTo>
                  <a:pt x="5462536" y="423002"/>
                </a:lnTo>
                <a:lnTo>
                  <a:pt x="5407420" y="441421"/>
                </a:lnTo>
                <a:lnTo>
                  <a:pt x="5370331" y="441421"/>
                </a:lnTo>
                <a:lnTo>
                  <a:pt x="5296774" y="478051"/>
                </a:lnTo>
                <a:lnTo>
                  <a:pt x="5241865" y="496883"/>
                </a:lnTo>
                <a:lnTo>
                  <a:pt x="5204983" y="496883"/>
                </a:lnTo>
                <a:lnTo>
                  <a:pt x="5057662" y="533513"/>
                </a:lnTo>
                <a:lnTo>
                  <a:pt x="5020987" y="551931"/>
                </a:lnTo>
                <a:lnTo>
                  <a:pt x="4929196" y="570350"/>
                </a:lnTo>
                <a:lnTo>
                  <a:pt x="4855224" y="588561"/>
                </a:lnTo>
                <a:lnTo>
                  <a:pt x="4818549" y="588561"/>
                </a:lnTo>
                <a:lnTo>
                  <a:pt x="4634553" y="625191"/>
                </a:lnTo>
                <a:lnTo>
                  <a:pt x="4597878" y="625191"/>
                </a:lnTo>
                <a:lnTo>
                  <a:pt x="4414296" y="662442"/>
                </a:lnTo>
                <a:lnTo>
                  <a:pt x="4358765" y="662442"/>
                </a:lnTo>
                <a:lnTo>
                  <a:pt x="4266974" y="680653"/>
                </a:lnTo>
                <a:lnTo>
                  <a:pt x="4175184" y="680653"/>
                </a:lnTo>
                <a:lnTo>
                  <a:pt x="4119653" y="699072"/>
                </a:lnTo>
                <a:lnTo>
                  <a:pt x="4027862" y="699072"/>
                </a:lnTo>
                <a:lnTo>
                  <a:pt x="3936071" y="717490"/>
                </a:lnTo>
                <a:lnTo>
                  <a:pt x="3788750" y="717490"/>
                </a:lnTo>
                <a:lnTo>
                  <a:pt x="3678518" y="735702"/>
                </a:lnTo>
                <a:lnTo>
                  <a:pt x="3365434" y="735702"/>
                </a:lnTo>
                <a:lnTo>
                  <a:pt x="3273850" y="754120"/>
                </a:lnTo>
                <a:lnTo>
                  <a:pt x="6014111" y="754120"/>
                </a:lnTo>
                <a:lnTo>
                  <a:pt x="6014111" y="0"/>
                </a:lnTo>
                <a:close/>
              </a:path>
            </a:pathLst>
          </a:custGeom>
          <a:solidFill>
            <a:srgbClr val="664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7306" y="2602416"/>
            <a:ext cx="6014720" cy="1619250"/>
          </a:xfrm>
          <a:custGeom>
            <a:avLst/>
            <a:gdLst/>
            <a:ahLst/>
            <a:cxnLst/>
            <a:rect l="l" t="t" r="r" b="b"/>
            <a:pathLst>
              <a:path w="6014720" h="1619250">
                <a:moveTo>
                  <a:pt x="6014111" y="0"/>
                </a:moveTo>
                <a:lnTo>
                  <a:pt x="6014111" y="36836"/>
                </a:lnTo>
                <a:lnTo>
                  <a:pt x="5995877" y="73466"/>
                </a:lnTo>
                <a:lnTo>
                  <a:pt x="5995877" y="92299"/>
                </a:lnTo>
                <a:lnTo>
                  <a:pt x="5977436" y="110510"/>
                </a:lnTo>
                <a:lnTo>
                  <a:pt x="5959202" y="147347"/>
                </a:lnTo>
                <a:lnTo>
                  <a:pt x="5940761" y="165558"/>
                </a:lnTo>
                <a:lnTo>
                  <a:pt x="5940761" y="183977"/>
                </a:lnTo>
                <a:lnTo>
                  <a:pt x="5903465" y="202188"/>
                </a:lnTo>
                <a:lnTo>
                  <a:pt x="5885231" y="239439"/>
                </a:lnTo>
                <a:lnTo>
                  <a:pt x="5866790" y="239439"/>
                </a:lnTo>
                <a:lnTo>
                  <a:pt x="5830115" y="276069"/>
                </a:lnTo>
                <a:lnTo>
                  <a:pt x="5793440" y="294487"/>
                </a:lnTo>
                <a:lnTo>
                  <a:pt x="5774999" y="312699"/>
                </a:lnTo>
                <a:lnTo>
                  <a:pt x="5720090" y="331117"/>
                </a:lnTo>
                <a:lnTo>
                  <a:pt x="5683208" y="367747"/>
                </a:lnTo>
                <a:lnTo>
                  <a:pt x="5664974" y="367747"/>
                </a:lnTo>
                <a:lnTo>
                  <a:pt x="5609443" y="404998"/>
                </a:lnTo>
                <a:lnTo>
                  <a:pt x="5554327" y="423209"/>
                </a:lnTo>
                <a:lnTo>
                  <a:pt x="5517652" y="423209"/>
                </a:lnTo>
                <a:lnTo>
                  <a:pt x="5462536" y="459839"/>
                </a:lnTo>
                <a:lnTo>
                  <a:pt x="5407420" y="478258"/>
                </a:lnTo>
                <a:lnTo>
                  <a:pt x="5370331" y="478258"/>
                </a:lnTo>
                <a:lnTo>
                  <a:pt x="5296774" y="514888"/>
                </a:lnTo>
                <a:lnTo>
                  <a:pt x="5241865" y="533720"/>
                </a:lnTo>
                <a:lnTo>
                  <a:pt x="5204983" y="533720"/>
                </a:lnTo>
                <a:lnTo>
                  <a:pt x="5131219" y="552138"/>
                </a:lnTo>
                <a:lnTo>
                  <a:pt x="5057662" y="570350"/>
                </a:lnTo>
                <a:lnTo>
                  <a:pt x="5020987" y="588768"/>
                </a:lnTo>
                <a:lnTo>
                  <a:pt x="4929196" y="607187"/>
                </a:lnTo>
                <a:lnTo>
                  <a:pt x="4855224" y="625398"/>
                </a:lnTo>
                <a:lnTo>
                  <a:pt x="4818549" y="625398"/>
                </a:lnTo>
                <a:lnTo>
                  <a:pt x="4726758" y="643817"/>
                </a:lnTo>
                <a:lnTo>
                  <a:pt x="4634553" y="662028"/>
                </a:lnTo>
                <a:lnTo>
                  <a:pt x="4597878" y="662028"/>
                </a:lnTo>
                <a:lnTo>
                  <a:pt x="4506087" y="680860"/>
                </a:lnTo>
                <a:lnTo>
                  <a:pt x="4414296" y="699279"/>
                </a:lnTo>
                <a:lnTo>
                  <a:pt x="4358765" y="699279"/>
                </a:lnTo>
                <a:lnTo>
                  <a:pt x="4266974" y="717490"/>
                </a:lnTo>
                <a:lnTo>
                  <a:pt x="4175184" y="717490"/>
                </a:lnTo>
                <a:lnTo>
                  <a:pt x="4119653" y="735909"/>
                </a:lnTo>
                <a:lnTo>
                  <a:pt x="4027862" y="735909"/>
                </a:lnTo>
                <a:lnTo>
                  <a:pt x="3936071" y="754327"/>
                </a:lnTo>
                <a:lnTo>
                  <a:pt x="3880541" y="754327"/>
                </a:lnTo>
                <a:lnTo>
                  <a:pt x="3788750" y="754327"/>
                </a:lnTo>
                <a:lnTo>
                  <a:pt x="3678518" y="772539"/>
                </a:lnTo>
                <a:lnTo>
                  <a:pt x="3622987" y="772539"/>
                </a:lnTo>
                <a:lnTo>
                  <a:pt x="3531196" y="772539"/>
                </a:lnTo>
                <a:lnTo>
                  <a:pt x="3421171" y="772539"/>
                </a:lnTo>
                <a:lnTo>
                  <a:pt x="3365434" y="772539"/>
                </a:lnTo>
                <a:lnTo>
                  <a:pt x="3273850" y="790957"/>
                </a:lnTo>
                <a:lnTo>
                  <a:pt x="2740509" y="790957"/>
                </a:lnTo>
                <a:lnTo>
                  <a:pt x="2629863" y="772539"/>
                </a:lnTo>
                <a:lnTo>
                  <a:pt x="2574747" y="772539"/>
                </a:lnTo>
                <a:lnTo>
                  <a:pt x="2482956" y="772539"/>
                </a:lnTo>
                <a:lnTo>
                  <a:pt x="2372309" y="772539"/>
                </a:lnTo>
                <a:lnTo>
                  <a:pt x="2317193" y="772539"/>
                </a:lnTo>
                <a:lnTo>
                  <a:pt x="2225402" y="754327"/>
                </a:lnTo>
                <a:lnTo>
                  <a:pt x="2114963" y="754327"/>
                </a:lnTo>
                <a:lnTo>
                  <a:pt x="2078081" y="754327"/>
                </a:lnTo>
                <a:lnTo>
                  <a:pt x="1968056" y="735909"/>
                </a:lnTo>
                <a:lnTo>
                  <a:pt x="1875643" y="735909"/>
                </a:lnTo>
                <a:lnTo>
                  <a:pt x="1820735" y="717490"/>
                </a:lnTo>
                <a:lnTo>
                  <a:pt x="1728944" y="717490"/>
                </a:lnTo>
                <a:lnTo>
                  <a:pt x="1637153" y="699279"/>
                </a:lnTo>
                <a:lnTo>
                  <a:pt x="1581622" y="699279"/>
                </a:lnTo>
                <a:lnTo>
                  <a:pt x="1489831" y="680860"/>
                </a:lnTo>
                <a:lnTo>
                  <a:pt x="1416274" y="662028"/>
                </a:lnTo>
                <a:lnTo>
                  <a:pt x="1360744" y="662028"/>
                </a:lnTo>
                <a:lnTo>
                  <a:pt x="1268953" y="643817"/>
                </a:lnTo>
                <a:lnTo>
                  <a:pt x="1195603" y="625398"/>
                </a:lnTo>
                <a:lnTo>
                  <a:pt x="1158928" y="625398"/>
                </a:lnTo>
                <a:lnTo>
                  <a:pt x="1066515" y="607187"/>
                </a:lnTo>
                <a:lnTo>
                  <a:pt x="993165" y="588768"/>
                </a:lnTo>
                <a:lnTo>
                  <a:pt x="956490" y="570350"/>
                </a:lnTo>
                <a:lnTo>
                  <a:pt x="883141" y="552138"/>
                </a:lnTo>
                <a:lnTo>
                  <a:pt x="809169" y="533720"/>
                </a:lnTo>
                <a:lnTo>
                  <a:pt x="772494" y="533720"/>
                </a:lnTo>
                <a:lnTo>
                  <a:pt x="698937" y="514888"/>
                </a:lnTo>
                <a:lnTo>
                  <a:pt x="625173" y="478258"/>
                </a:lnTo>
                <a:lnTo>
                  <a:pt x="606732" y="478258"/>
                </a:lnTo>
                <a:lnTo>
                  <a:pt x="533320" y="459839"/>
                </a:lnTo>
                <a:lnTo>
                  <a:pt x="478245" y="423209"/>
                </a:lnTo>
                <a:lnTo>
                  <a:pt x="459887" y="423209"/>
                </a:lnTo>
                <a:lnTo>
                  <a:pt x="404833" y="404998"/>
                </a:lnTo>
                <a:lnTo>
                  <a:pt x="349261" y="367747"/>
                </a:lnTo>
                <a:lnTo>
                  <a:pt x="330903" y="367747"/>
                </a:lnTo>
                <a:lnTo>
                  <a:pt x="275828" y="331117"/>
                </a:lnTo>
                <a:lnTo>
                  <a:pt x="239133" y="312699"/>
                </a:lnTo>
                <a:lnTo>
                  <a:pt x="220774" y="294487"/>
                </a:lnTo>
                <a:lnTo>
                  <a:pt x="184058" y="276069"/>
                </a:lnTo>
                <a:lnTo>
                  <a:pt x="147362" y="239439"/>
                </a:lnTo>
                <a:lnTo>
                  <a:pt x="129004" y="239439"/>
                </a:lnTo>
                <a:lnTo>
                  <a:pt x="91770" y="202188"/>
                </a:lnTo>
                <a:lnTo>
                  <a:pt x="73432" y="183977"/>
                </a:lnTo>
                <a:lnTo>
                  <a:pt x="55074" y="165558"/>
                </a:lnTo>
                <a:lnTo>
                  <a:pt x="36716" y="147347"/>
                </a:lnTo>
                <a:lnTo>
                  <a:pt x="18358" y="110510"/>
                </a:lnTo>
                <a:lnTo>
                  <a:pt x="18358" y="92299"/>
                </a:lnTo>
                <a:lnTo>
                  <a:pt x="0" y="73466"/>
                </a:lnTo>
                <a:lnTo>
                  <a:pt x="0" y="36836"/>
                </a:lnTo>
                <a:lnTo>
                  <a:pt x="0" y="0"/>
                </a:lnTo>
                <a:lnTo>
                  <a:pt x="0" y="827587"/>
                </a:lnTo>
                <a:lnTo>
                  <a:pt x="0" y="864838"/>
                </a:lnTo>
                <a:lnTo>
                  <a:pt x="0" y="901468"/>
                </a:lnTo>
                <a:lnTo>
                  <a:pt x="18358" y="919679"/>
                </a:lnTo>
                <a:lnTo>
                  <a:pt x="18358" y="938098"/>
                </a:lnTo>
                <a:lnTo>
                  <a:pt x="36716" y="974727"/>
                </a:lnTo>
                <a:lnTo>
                  <a:pt x="55074" y="993560"/>
                </a:lnTo>
                <a:lnTo>
                  <a:pt x="73432" y="1011978"/>
                </a:lnTo>
                <a:lnTo>
                  <a:pt x="91770" y="1030190"/>
                </a:lnTo>
                <a:lnTo>
                  <a:pt x="129004" y="1066923"/>
                </a:lnTo>
                <a:lnTo>
                  <a:pt x="147362" y="1066923"/>
                </a:lnTo>
                <a:lnTo>
                  <a:pt x="184058" y="1103574"/>
                </a:lnTo>
                <a:lnTo>
                  <a:pt x="220774" y="1121909"/>
                </a:lnTo>
                <a:lnTo>
                  <a:pt x="239133" y="1140762"/>
                </a:lnTo>
                <a:lnTo>
                  <a:pt x="275828" y="1159077"/>
                </a:lnTo>
                <a:lnTo>
                  <a:pt x="330903" y="1195749"/>
                </a:lnTo>
                <a:lnTo>
                  <a:pt x="349261" y="1195749"/>
                </a:lnTo>
                <a:lnTo>
                  <a:pt x="404833" y="1232420"/>
                </a:lnTo>
                <a:lnTo>
                  <a:pt x="459887" y="1250735"/>
                </a:lnTo>
                <a:lnTo>
                  <a:pt x="478245" y="1250735"/>
                </a:lnTo>
                <a:lnTo>
                  <a:pt x="533320" y="1287923"/>
                </a:lnTo>
                <a:lnTo>
                  <a:pt x="606732" y="1306259"/>
                </a:lnTo>
                <a:lnTo>
                  <a:pt x="625173" y="1306259"/>
                </a:lnTo>
                <a:lnTo>
                  <a:pt x="698937" y="1342910"/>
                </a:lnTo>
                <a:lnTo>
                  <a:pt x="772494" y="1361245"/>
                </a:lnTo>
                <a:lnTo>
                  <a:pt x="809169" y="1361245"/>
                </a:lnTo>
                <a:lnTo>
                  <a:pt x="883141" y="1379581"/>
                </a:lnTo>
                <a:lnTo>
                  <a:pt x="956490" y="1397917"/>
                </a:lnTo>
                <a:lnTo>
                  <a:pt x="993165" y="1416252"/>
                </a:lnTo>
                <a:lnTo>
                  <a:pt x="1066515" y="1435085"/>
                </a:lnTo>
                <a:lnTo>
                  <a:pt x="1158928" y="1453420"/>
                </a:lnTo>
                <a:lnTo>
                  <a:pt x="1195603" y="1453420"/>
                </a:lnTo>
                <a:lnTo>
                  <a:pt x="1268953" y="1471756"/>
                </a:lnTo>
                <a:lnTo>
                  <a:pt x="1360744" y="1490071"/>
                </a:lnTo>
                <a:lnTo>
                  <a:pt x="1416274" y="1490071"/>
                </a:lnTo>
                <a:lnTo>
                  <a:pt x="1489831" y="1508407"/>
                </a:lnTo>
                <a:lnTo>
                  <a:pt x="1581622" y="1526742"/>
                </a:lnTo>
                <a:lnTo>
                  <a:pt x="1637153" y="1526742"/>
                </a:lnTo>
                <a:lnTo>
                  <a:pt x="1728944" y="1545078"/>
                </a:lnTo>
                <a:lnTo>
                  <a:pt x="1820735" y="1545078"/>
                </a:lnTo>
                <a:lnTo>
                  <a:pt x="1875643" y="1563413"/>
                </a:lnTo>
                <a:lnTo>
                  <a:pt x="1968056" y="1563413"/>
                </a:lnTo>
                <a:lnTo>
                  <a:pt x="2078081" y="1582246"/>
                </a:lnTo>
                <a:lnTo>
                  <a:pt x="2114963" y="1582246"/>
                </a:lnTo>
                <a:lnTo>
                  <a:pt x="2225402" y="1582246"/>
                </a:lnTo>
                <a:lnTo>
                  <a:pt x="2317193" y="1600581"/>
                </a:lnTo>
                <a:lnTo>
                  <a:pt x="2372309" y="1600581"/>
                </a:lnTo>
                <a:lnTo>
                  <a:pt x="2482956" y="1600581"/>
                </a:lnTo>
                <a:lnTo>
                  <a:pt x="2574747" y="1600581"/>
                </a:lnTo>
                <a:lnTo>
                  <a:pt x="2629863" y="1600581"/>
                </a:lnTo>
                <a:lnTo>
                  <a:pt x="2740509" y="1618917"/>
                </a:lnTo>
                <a:lnTo>
                  <a:pt x="3273850" y="1618917"/>
                </a:lnTo>
                <a:lnTo>
                  <a:pt x="3365434" y="1600581"/>
                </a:lnTo>
                <a:lnTo>
                  <a:pt x="3421171" y="1600581"/>
                </a:lnTo>
                <a:lnTo>
                  <a:pt x="3531196" y="1600581"/>
                </a:lnTo>
                <a:lnTo>
                  <a:pt x="3622987" y="1600581"/>
                </a:lnTo>
                <a:lnTo>
                  <a:pt x="3678518" y="1600581"/>
                </a:lnTo>
                <a:lnTo>
                  <a:pt x="3788750" y="1582246"/>
                </a:lnTo>
                <a:lnTo>
                  <a:pt x="3880541" y="1582246"/>
                </a:lnTo>
                <a:lnTo>
                  <a:pt x="3936071" y="1582246"/>
                </a:lnTo>
                <a:lnTo>
                  <a:pt x="4027862" y="1563413"/>
                </a:lnTo>
                <a:lnTo>
                  <a:pt x="4119653" y="1563413"/>
                </a:lnTo>
                <a:lnTo>
                  <a:pt x="4175184" y="1545078"/>
                </a:lnTo>
                <a:lnTo>
                  <a:pt x="4266974" y="1545078"/>
                </a:lnTo>
                <a:lnTo>
                  <a:pt x="4358765" y="1526742"/>
                </a:lnTo>
                <a:lnTo>
                  <a:pt x="4414296" y="1526742"/>
                </a:lnTo>
                <a:lnTo>
                  <a:pt x="4506087" y="1508407"/>
                </a:lnTo>
                <a:lnTo>
                  <a:pt x="4597878" y="1490071"/>
                </a:lnTo>
                <a:lnTo>
                  <a:pt x="4634553" y="1490071"/>
                </a:lnTo>
                <a:lnTo>
                  <a:pt x="4726758" y="1471756"/>
                </a:lnTo>
                <a:lnTo>
                  <a:pt x="4818549" y="1453420"/>
                </a:lnTo>
                <a:lnTo>
                  <a:pt x="4855224" y="1453420"/>
                </a:lnTo>
                <a:lnTo>
                  <a:pt x="4929196" y="1435085"/>
                </a:lnTo>
                <a:lnTo>
                  <a:pt x="5020987" y="1416252"/>
                </a:lnTo>
                <a:lnTo>
                  <a:pt x="5057662" y="1397917"/>
                </a:lnTo>
                <a:lnTo>
                  <a:pt x="5131219" y="1379581"/>
                </a:lnTo>
                <a:lnTo>
                  <a:pt x="5204983" y="1361245"/>
                </a:lnTo>
                <a:lnTo>
                  <a:pt x="5241865" y="1361245"/>
                </a:lnTo>
                <a:lnTo>
                  <a:pt x="5296774" y="1342910"/>
                </a:lnTo>
                <a:lnTo>
                  <a:pt x="5370331" y="1306259"/>
                </a:lnTo>
                <a:lnTo>
                  <a:pt x="5407420" y="1306259"/>
                </a:lnTo>
                <a:lnTo>
                  <a:pt x="5462536" y="1287923"/>
                </a:lnTo>
                <a:lnTo>
                  <a:pt x="5517652" y="1250735"/>
                </a:lnTo>
                <a:lnTo>
                  <a:pt x="5554327" y="1250735"/>
                </a:lnTo>
                <a:lnTo>
                  <a:pt x="5609443" y="1232420"/>
                </a:lnTo>
                <a:lnTo>
                  <a:pt x="5664974" y="1195749"/>
                </a:lnTo>
                <a:lnTo>
                  <a:pt x="5683208" y="1195749"/>
                </a:lnTo>
                <a:lnTo>
                  <a:pt x="5720090" y="1159077"/>
                </a:lnTo>
                <a:lnTo>
                  <a:pt x="5774999" y="1140762"/>
                </a:lnTo>
                <a:lnTo>
                  <a:pt x="5793440" y="1121909"/>
                </a:lnTo>
                <a:lnTo>
                  <a:pt x="5830115" y="1103574"/>
                </a:lnTo>
                <a:lnTo>
                  <a:pt x="5866790" y="1066923"/>
                </a:lnTo>
                <a:lnTo>
                  <a:pt x="5885231" y="1066923"/>
                </a:lnTo>
                <a:lnTo>
                  <a:pt x="5903465" y="1030190"/>
                </a:lnTo>
                <a:lnTo>
                  <a:pt x="5940761" y="1011978"/>
                </a:lnTo>
                <a:lnTo>
                  <a:pt x="5940761" y="993560"/>
                </a:lnTo>
                <a:lnTo>
                  <a:pt x="5959202" y="974727"/>
                </a:lnTo>
                <a:lnTo>
                  <a:pt x="5977436" y="938098"/>
                </a:lnTo>
                <a:lnTo>
                  <a:pt x="5995877" y="919679"/>
                </a:lnTo>
                <a:lnTo>
                  <a:pt x="5995877" y="901468"/>
                </a:lnTo>
                <a:lnTo>
                  <a:pt x="6014111" y="864838"/>
                </a:lnTo>
                <a:lnTo>
                  <a:pt x="6014111" y="827587"/>
                </a:lnTo>
                <a:lnTo>
                  <a:pt x="6014111" y="0"/>
                </a:lnTo>
                <a:close/>
              </a:path>
            </a:pathLst>
          </a:custGeom>
          <a:ln w="18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7306" y="2032273"/>
            <a:ext cx="6014720" cy="1361440"/>
          </a:xfrm>
          <a:custGeom>
            <a:avLst/>
            <a:gdLst/>
            <a:ahLst/>
            <a:cxnLst/>
            <a:rect l="l" t="t" r="r" b="b"/>
            <a:pathLst>
              <a:path w="6014720" h="1361439">
                <a:moveTo>
                  <a:pt x="3365434" y="1342682"/>
                </a:moveTo>
                <a:lnTo>
                  <a:pt x="2574747" y="1342682"/>
                </a:lnTo>
                <a:lnTo>
                  <a:pt x="2685393" y="1361100"/>
                </a:lnTo>
                <a:lnTo>
                  <a:pt x="3273850" y="1361100"/>
                </a:lnTo>
                <a:lnTo>
                  <a:pt x="3365434" y="1342682"/>
                </a:lnTo>
                <a:close/>
              </a:path>
              <a:path w="6014720" h="1361439">
                <a:moveTo>
                  <a:pt x="3733634" y="1324471"/>
                </a:moveTo>
                <a:lnTo>
                  <a:pt x="2225402" y="1324471"/>
                </a:lnTo>
                <a:lnTo>
                  <a:pt x="2317193" y="1342682"/>
                </a:lnTo>
                <a:lnTo>
                  <a:pt x="3622987" y="1342682"/>
                </a:lnTo>
                <a:lnTo>
                  <a:pt x="3733634" y="1324471"/>
                </a:lnTo>
                <a:close/>
              </a:path>
              <a:path w="6014720" h="1361439">
                <a:moveTo>
                  <a:pt x="4027862" y="1306052"/>
                </a:moveTo>
                <a:lnTo>
                  <a:pt x="1968056" y="1306052"/>
                </a:lnTo>
                <a:lnTo>
                  <a:pt x="2078081" y="1324471"/>
                </a:lnTo>
                <a:lnTo>
                  <a:pt x="3936071" y="1324471"/>
                </a:lnTo>
                <a:lnTo>
                  <a:pt x="4027862" y="1306052"/>
                </a:lnTo>
                <a:close/>
              </a:path>
              <a:path w="6014720" h="1361439">
                <a:moveTo>
                  <a:pt x="4175184" y="1287634"/>
                </a:moveTo>
                <a:lnTo>
                  <a:pt x="1820735" y="1287634"/>
                </a:lnTo>
                <a:lnTo>
                  <a:pt x="1931381" y="1306052"/>
                </a:lnTo>
                <a:lnTo>
                  <a:pt x="4119653" y="1306052"/>
                </a:lnTo>
                <a:lnTo>
                  <a:pt x="4175184" y="1287634"/>
                </a:lnTo>
                <a:close/>
              </a:path>
              <a:path w="6014720" h="1361439">
                <a:moveTo>
                  <a:pt x="4358765" y="1269422"/>
                </a:moveTo>
                <a:lnTo>
                  <a:pt x="1692269" y="1269422"/>
                </a:lnTo>
                <a:lnTo>
                  <a:pt x="1728944" y="1287634"/>
                </a:lnTo>
                <a:lnTo>
                  <a:pt x="4266974" y="1287634"/>
                </a:lnTo>
                <a:lnTo>
                  <a:pt x="4358765" y="1269422"/>
                </a:lnTo>
                <a:close/>
              </a:path>
              <a:path w="6014720" h="1361439">
                <a:moveTo>
                  <a:pt x="956490" y="0"/>
                </a:moveTo>
                <a:lnTo>
                  <a:pt x="883141" y="18211"/>
                </a:lnTo>
                <a:lnTo>
                  <a:pt x="845844" y="36629"/>
                </a:lnTo>
                <a:lnTo>
                  <a:pt x="698937" y="73673"/>
                </a:lnTo>
                <a:lnTo>
                  <a:pt x="662262" y="92092"/>
                </a:lnTo>
                <a:lnTo>
                  <a:pt x="606732" y="110303"/>
                </a:lnTo>
                <a:lnTo>
                  <a:pt x="533320" y="128722"/>
                </a:lnTo>
                <a:lnTo>
                  <a:pt x="514961" y="128722"/>
                </a:lnTo>
                <a:lnTo>
                  <a:pt x="459887" y="165351"/>
                </a:lnTo>
                <a:lnTo>
                  <a:pt x="404833" y="183770"/>
                </a:lnTo>
                <a:lnTo>
                  <a:pt x="367619" y="202602"/>
                </a:lnTo>
                <a:lnTo>
                  <a:pt x="330903" y="220814"/>
                </a:lnTo>
                <a:lnTo>
                  <a:pt x="275828" y="239232"/>
                </a:lnTo>
                <a:lnTo>
                  <a:pt x="257491" y="257651"/>
                </a:lnTo>
                <a:lnTo>
                  <a:pt x="220774" y="275862"/>
                </a:lnTo>
                <a:lnTo>
                  <a:pt x="202416" y="294280"/>
                </a:lnTo>
                <a:lnTo>
                  <a:pt x="165700" y="312492"/>
                </a:lnTo>
                <a:lnTo>
                  <a:pt x="91770" y="386373"/>
                </a:lnTo>
                <a:lnTo>
                  <a:pt x="55074" y="404791"/>
                </a:lnTo>
                <a:lnTo>
                  <a:pt x="55074" y="423002"/>
                </a:lnTo>
                <a:lnTo>
                  <a:pt x="36716" y="459632"/>
                </a:lnTo>
                <a:lnTo>
                  <a:pt x="18358" y="478051"/>
                </a:lnTo>
                <a:lnTo>
                  <a:pt x="18358" y="496469"/>
                </a:lnTo>
                <a:lnTo>
                  <a:pt x="0" y="515302"/>
                </a:lnTo>
                <a:lnTo>
                  <a:pt x="0" y="625191"/>
                </a:lnTo>
                <a:lnTo>
                  <a:pt x="18358" y="662442"/>
                </a:lnTo>
                <a:lnTo>
                  <a:pt x="18358" y="680653"/>
                </a:lnTo>
                <a:lnTo>
                  <a:pt x="55074" y="717490"/>
                </a:lnTo>
                <a:lnTo>
                  <a:pt x="73432" y="754120"/>
                </a:lnTo>
                <a:lnTo>
                  <a:pt x="91770" y="772332"/>
                </a:lnTo>
                <a:lnTo>
                  <a:pt x="110128" y="790750"/>
                </a:lnTo>
                <a:lnTo>
                  <a:pt x="147362" y="809582"/>
                </a:lnTo>
                <a:lnTo>
                  <a:pt x="165700" y="828001"/>
                </a:lnTo>
                <a:lnTo>
                  <a:pt x="202416" y="846212"/>
                </a:lnTo>
                <a:lnTo>
                  <a:pt x="257491" y="901261"/>
                </a:lnTo>
                <a:lnTo>
                  <a:pt x="330903" y="937891"/>
                </a:lnTo>
                <a:lnTo>
                  <a:pt x="367619" y="956723"/>
                </a:lnTo>
                <a:lnTo>
                  <a:pt x="423191" y="975141"/>
                </a:lnTo>
                <a:lnTo>
                  <a:pt x="459887" y="993353"/>
                </a:lnTo>
                <a:lnTo>
                  <a:pt x="570057" y="1029983"/>
                </a:lnTo>
                <a:lnTo>
                  <a:pt x="606732" y="1048401"/>
                </a:lnTo>
                <a:lnTo>
                  <a:pt x="662262" y="1066820"/>
                </a:lnTo>
                <a:lnTo>
                  <a:pt x="735819" y="1085031"/>
                </a:lnTo>
                <a:lnTo>
                  <a:pt x="772494" y="1103863"/>
                </a:lnTo>
                <a:lnTo>
                  <a:pt x="919816" y="1140493"/>
                </a:lnTo>
                <a:lnTo>
                  <a:pt x="956490" y="1140493"/>
                </a:lnTo>
                <a:lnTo>
                  <a:pt x="1103397" y="1177330"/>
                </a:lnTo>
                <a:lnTo>
                  <a:pt x="1158928" y="1195542"/>
                </a:lnTo>
                <a:lnTo>
                  <a:pt x="1232278" y="1213960"/>
                </a:lnTo>
                <a:lnTo>
                  <a:pt x="1324069" y="1213960"/>
                </a:lnTo>
                <a:lnTo>
                  <a:pt x="1360744" y="1232172"/>
                </a:lnTo>
                <a:lnTo>
                  <a:pt x="1453156" y="1251004"/>
                </a:lnTo>
                <a:lnTo>
                  <a:pt x="1544947" y="1251004"/>
                </a:lnTo>
                <a:lnTo>
                  <a:pt x="1581622" y="1269422"/>
                </a:lnTo>
                <a:lnTo>
                  <a:pt x="4414296" y="1269422"/>
                </a:lnTo>
                <a:lnTo>
                  <a:pt x="4597878" y="1232172"/>
                </a:lnTo>
                <a:lnTo>
                  <a:pt x="4634553" y="1232172"/>
                </a:lnTo>
                <a:lnTo>
                  <a:pt x="4818549" y="1195542"/>
                </a:lnTo>
                <a:lnTo>
                  <a:pt x="4855224" y="1195542"/>
                </a:lnTo>
                <a:lnTo>
                  <a:pt x="4929196" y="1177330"/>
                </a:lnTo>
                <a:lnTo>
                  <a:pt x="5020987" y="1158912"/>
                </a:lnTo>
                <a:lnTo>
                  <a:pt x="5057662" y="1140493"/>
                </a:lnTo>
                <a:lnTo>
                  <a:pt x="5204983" y="1103863"/>
                </a:lnTo>
                <a:lnTo>
                  <a:pt x="5241865" y="1103863"/>
                </a:lnTo>
                <a:lnTo>
                  <a:pt x="5296774" y="1085031"/>
                </a:lnTo>
                <a:lnTo>
                  <a:pt x="5370331" y="1048401"/>
                </a:lnTo>
                <a:lnTo>
                  <a:pt x="5407420" y="1048401"/>
                </a:lnTo>
                <a:lnTo>
                  <a:pt x="5462536" y="1029983"/>
                </a:lnTo>
                <a:lnTo>
                  <a:pt x="5517652" y="993353"/>
                </a:lnTo>
                <a:lnTo>
                  <a:pt x="5554327" y="993353"/>
                </a:lnTo>
                <a:lnTo>
                  <a:pt x="5609443" y="975141"/>
                </a:lnTo>
                <a:lnTo>
                  <a:pt x="5627677" y="956723"/>
                </a:lnTo>
                <a:lnTo>
                  <a:pt x="5683208" y="937891"/>
                </a:lnTo>
                <a:lnTo>
                  <a:pt x="5720090" y="901261"/>
                </a:lnTo>
                <a:lnTo>
                  <a:pt x="5756765" y="901261"/>
                </a:lnTo>
                <a:lnTo>
                  <a:pt x="5793440" y="864631"/>
                </a:lnTo>
                <a:lnTo>
                  <a:pt x="5830115" y="846212"/>
                </a:lnTo>
                <a:lnTo>
                  <a:pt x="5848556" y="828001"/>
                </a:lnTo>
                <a:lnTo>
                  <a:pt x="5885231" y="809582"/>
                </a:lnTo>
                <a:lnTo>
                  <a:pt x="5903465" y="772332"/>
                </a:lnTo>
                <a:lnTo>
                  <a:pt x="5922527" y="772332"/>
                </a:lnTo>
                <a:lnTo>
                  <a:pt x="5940761" y="735702"/>
                </a:lnTo>
                <a:lnTo>
                  <a:pt x="5959202" y="717490"/>
                </a:lnTo>
                <a:lnTo>
                  <a:pt x="5977436" y="699072"/>
                </a:lnTo>
                <a:lnTo>
                  <a:pt x="5995877" y="662442"/>
                </a:lnTo>
                <a:lnTo>
                  <a:pt x="5995877" y="625191"/>
                </a:lnTo>
                <a:lnTo>
                  <a:pt x="6014111" y="606980"/>
                </a:lnTo>
                <a:lnTo>
                  <a:pt x="6014111" y="570143"/>
                </a:lnTo>
                <a:lnTo>
                  <a:pt x="2997855" y="570143"/>
                </a:lnTo>
                <a:lnTo>
                  <a:pt x="956490" y="0"/>
                </a:lnTo>
                <a:close/>
              </a:path>
              <a:path w="6014720" h="1361439">
                <a:moveTo>
                  <a:pt x="5444095" y="110303"/>
                </a:moveTo>
                <a:lnTo>
                  <a:pt x="2997855" y="570143"/>
                </a:lnTo>
                <a:lnTo>
                  <a:pt x="6014111" y="570143"/>
                </a:lnTo>
                <a:lnTo>
                  <a:pt x="6014111" y="533513"/>
                </a:lnTo>
                <a:lnTo>
                  <a:pt x="5995877" y="515302"/>
                </a:lnTo>
                <a:lnTo>
                  <a:pt x="5995877" y="496469"/>
                </a:lnTo>
                <a:lnTo>
                  <a:pt x="5977436" y="459632"/>
                </a:lnTo>
                <a:lnTo>
                  <a:pt x="5959202" y="441421"/>
                </a:lnTo>
                <a:lnTo>
                  <a:pt x="5959202" y="423002"/>
                </a:lnTo>
                <a:lnTo>
                  <a:pt x="5940761" y="404791"/>
                </a:lnTo>
                <a:lnTo>
                  <a:pt x="5922527" y="386373"/>
                </a:lnTo>
                <a:lnTo>
                  <a:pt x="5885231" y="368161"/>
                </a:lnTo>
                <a:lnTo>
                  <a:pt x="5866790" y="330910"/>
                </a:lnTo>
                <a:lnTo>
                  <a:pt x="5848556" y="312492"/>
                </a:lnTo>
                <a:lnTo>
                  <a:pt x="5774999" y="275862"/>
                </a:lnTo>
                <a:lnTo>
                  <a:pt x="5756765" y="257651"/>
                </a:lnTo>
                <a:lnTo>
                  <a:pt x="5701649" y="239232"/>
                </a:lnTo>
                <a:lnTo>
                  <a:pt x="5664974" y="202602"/>
                </a:lnTo>
                <a:lnTo>
                  <a:pt x="5627677" y="202602"/>
                </a:lnTo>
                <a:lnTo>
                  <a:pt x="5572768" y="165351"/>
                </a:lnTo>
                <a:lnTo>
                  <a:pt x="5517652" y="147140"/>
                </a:lnTo>
                <a:lnTo>
                  <a:pt x="5499211" y="128722"/>
                </a:lnTo>
                <a:lnTo>
                  <a:pt x="5444095" y="110303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7306" y="2032273"/>
            <a:ext cx="6014720" cy="1361440"/>
          </a:xfrm>
          <a:custGeom>
            <a:avLst/>
            <a:gdLst/>
            <a:ahLst/>
            <a:cxnLst/>
            <a:rect l="l" t="t" r="r" b="b"/>
            <a:pathLst>
              <a:path w="6014720" h="1361439">
                <a:moveTo>
                  <a:pt x="5444095" y="110303"/>
                </a:moveTo>
                <a:lnTo>
                  <a:pt x="5499211" y="128722"/>
                </a:lnTo>
                <a:lnTo>
                  <a:pt x="5517652" y="147140"/>
                </a:lnTo>
                <a:lnTo>
                  <a:pt x="5572768" y="165351"/>
                </a:lnTo>
                <a:lnTo>
                  <a:pt x="5627677" y="202602"/>
                </a:lnTo>
                <a:lnTo>
                  <a:pt x="5664974" y="202602"/>
                </a:lnTo>
                <a:lnTo>
                  <a:pt x="5701649" y="239232"/>
                </a:lnTo>
                <a:lnTo>
                  <a:pt x="5756765" y="257651"/>
                </a:lnTo>
                <a:lnTo>
                  <a:pt x="5774999" y="275862"/>
                </a:lnTo>
                <a:lnTo>
                  <a:pt x="5811881" y="294280"/>
                </a:lnTo>
                <a:lnTo>
                  <a:pt x="5848556" y="312492"/>
                </a:lnTo>
                <a:lnTo>
                  <a:pt x="5866790" y="330910"/>
                </a:lnTo>
                <a:lnTo>
                  <a:pt x="5885231" y="368161"/>
                </a:lnTo>
                <a:lnTo>
                  <a:pt x="5922527" y="386373"/>
                </a:lnTo>
                <a:lnTo>
                  <a:pt x="5940761" y="404791"/>
                </a:lnTo>
                <a:lnTo>
                  <a:pt x="5959202" y="423002"/>
                </a:lnTo>
                <a:lnTo>
                  <a:pt x="5959202" y="441421"/>
                </a:lnTo>
                <a:lnTo>
                  <a:pt x="5977436" y="459632"/>
                </a:lnTo>
                <a:lnTo>
                  <a:pt x="5995877" y="496469"/>
                </a:lnTo>
                <a:lnTo>
                  <a:pt x="5995877" y="515302"/>
                </a:lnTo>
                <a:lnTo>
                  <a:pt x="6014111" y="533513"/>
                </a:lnTo>
                <a:lnTo>
                  <a:pt x="6014111" y="570143"/>
                </a:lnTo>
                <a:lnTo>
                  <a:pt x="6014111" y="606980"/>
                </a:lnTo>
                <a:lnTo>
                  <a:pt x="5995877" y="625191"/>
                </a:lnTo>
                <a:lnTo>
                  <a:pt x="5995877" y="643610"/>
                </a:lnTo>
                <a:lnTo>
                  <a:pt x="5995877" y="662442"/>
                </a:lnTo>
                <a:lnTo>
                  <a:pt x="5977436" y="699072"/>
                </a:lnTo>
                <a:lnTo>
                  <a:pt x="5959202" y="717490"/>
                </a:lnTo>
                <a:lnTo>
                  <a:pt x="5940761" y="735702"/>
                </a:lnTo>
                <a:lnTo>
                  <a:pt x="5922527" y="772332"/>
                </a:lnTo>
                <a:lnTo>
                  <a:pt x="5903465" y="772332"/>
                </a:lnTo>
                <a:lnTo>
                  <a:pt x="5885231" y="809582"/>
                </a:lnTo>
                <a:lnTo>
                  <a:pt x="5848556" y="828001"/>
                </a:lnTo>
                <a:lnTo>
                  <a:pt x="5830115" y="846212"/>
                </a:lnTo>
                <a:lnTo>
                  <a:pt x="5793440" y="864631"/>
                </a:lnTo>
                <a:lnTo>
                  <a:pt x="5756765" y="901261"/>
                </a:lnTo>
                <a:lnTo>
                  <a:pt x="5720090" y="901261"/>
                </a:lnTo>
                <a:lnTo>
                  <a:pt x="5683208" y="937891"/>
                </a:lnTo>
                <a:lnTo>
                  <a:pt x="5627677" y="956723"/>
                </a:lnTo>
                <a:lnTo>
                  <a:pt x="5609443" y="975141"/>
                </a:lnTo>
                <a:lnTo>
                  <a:pt x="5554327" y="993353"/>
                </a:lnTo>
                <a:lnTo>
                  <a:pt x="5517652" y="993353"/>
                </a:lnTo>
                <a:lnTo>
                  <a:pt x="5462536" y="1029983"/>
                </a:lnTo>
                <a:lnTo>
                  <a:pt x="5407420" y="1048401"/>
                </a:lnTo>
                <a:lnTo>
                  <a:pt x="5370331" y="1048401"/>
                </a:lnTo>
                <a:lnTo>
                  <a:pt x="5296774" y="1085031"/>
                </a:lnTo>
                <a:lnTo>
                  <a:pt x="5241865" y="1103863"/>
                </a:lnTo>
                <a:lnTo>
                  <a:pt x="5204983" y="1103863"/>
                </a:lnTo>
                <a:lnTo>
                  <a:pt x="5131219" y="1122282"/>
                </a:lnTo>
                <a:lnTo>
                  <a:pt x="5057662" y="1140493"/>
                </a:lnTo>
                <a:lnTo>
                  <a:pt x="5020987" y="1158912"/>
                </a:lnTo>
                <a:lnTo>
                  <a:pt x="4929196" y="1177330"/>
                </a:lnTo>
                <a:lnTo>
                  <a:pt x="4855224" y="1195542"/>
                </a:lnTo>
                <a:lnTo>
                  <a:pt x="4818549" y="1195542"/>
                </a:lnTo>
                <a:lnTo>
                  <a:pt x="4726758" y="1213960"/>
                </a:lnTo>
                <a:lnTo>
                  <a:pt x="4634553" y="1232172"/>
                </a:lnTo>
                <a:lnTo>
                  <a:pt x="4597878" y="1232172"/>
                </a:lnTo>
                <a:lnTo>
                  <a:pt x="4506087" y="1251004"/>
                </a:lnTo>
                <a:lnTo>
                  <a:pt x="4414296" y="1269422"/>
                </a:lnTo>
                <a:lnTo>
                  <a:pt x="4358765" y="1269422"/>
                </a:lnTo>
                <a:lnTo>
                  <a:pt x="4266974" y="1287634"/>
                </a:lnTo>
                <a:lnTo>
                  <a:pt x="4175184" y="1287634"/>
                </a:lnTo>
                <a:lnTo>
                  <a:pt x="4119653" y="1306052"/>
                </a:lnTo>
                <a:lnTo>
                  <a:pt x="4027862" y="1306052"/>
                </a:lnTo>
                <a:lnTo>
                  <a:pt x="3936071" y="1324471"/>
                </a:lnTo>
                <a:lnTo>
                  <a:pt x="3880541" y="1324471"/>
                </a:lnTo>
                <a:lnTo>
                  <a:pt x="3788750" y="1324471"/>
                </a:lnTo>
                <a:lnTo>
                  <a:pt x="3733634" y="1324471"/>
                </a:lnTo>
                <a:lnTo>
                  <a:pt x="3622987" y="1342682"/>
                </a:lnTo>
                <a:lnTo>
                  <a:pt x="3531196" y="1342682"/>
                </a:lnTo>
                <a:lnTo>
                  <a:pt x="3476080" y="1342682"/>
                </a:lnTo>
                <a:lnTo>
                  <a:pt x="3365434" y="1342682"/>
                </a:lnTo>
                <a:lnTo>
                  <a:pt x="3273850" y="1361100"/>
                </a:lnTo>
                <a:lnTo>
                  <a:pt x="2685393" y="1361100"/>
                </a:lnTo>
                <a:lnTo>
                  <a:pt x="2574747" y="1342682"/>
                </a:lnTo>
                <a:lnTo>
                  <a:pt x="2482956" y="1342682"/>
                </a:lnTo>
                <a:lnTo>
                  <a:pt x="2427840" y="1342682"/>
                </a:lnTo>
                <a:lnTo>
                  <a:pt x="2317193" y="1342682"/>
                </a:lnTo>
                <a:lnTo>
                  <a:pt x="2225402" y="1324471"/>
                </a:lnTo>
                <a:lnTo>
                  <a:pt x="2170493" y="1324471"/>
                </a:lnTo>
                <a:lnTo>
                  <a:pt x="2078081" y="1324471"/>
                </a:lnTo>
                <a:lnTo>
                  <a:pt x="1968056" y="1306052"/>
                </a:lnTo>
                <a:lnTo>
                  <a:pt x="1931381" y="1306052"/>
                </a:lnTo>
                <a:lnTo>
                  <a:pt x="1820735" y="1287634"/>
                </a:lnTo>
                <a:lnTo>
                  <a:pt x="1728944" y="1287634"/>
                </a:lnTo>
                <a:lnTo>
                  <a:pt x="1692269" y="1269422"/>
                </a:lnTo>
                <a:lnTo>
                  <a:pt x="1581622" y="1269422"/>
                </a:lnTo>
                <a:lnTo>
                  <a:pt x="1544947" y="1251004"/>
                </a:lnTo>
                <a:lnTo>
                  <a:pt x="1453156" y="1251004"/>
                </a:lnTo>
                <a:lnTo>
                  <a:pt x="1360744" y="1232172"/>
                </a:lnTo>
                <a:lnTo>
                  <a:pt x="1324069" y="1213960"/>
                </a:lnTo>
                <a:lnTo>
                  <a:pt x="1232278" y="1213960"/>
                </a:lnTo>
                <a:lnTo>
                  <a:pt x="1158928" y="1195542"/>
                </a:lnTo>
                <a:lnTo>
                  <a:pt x="1103397" y="1177330"/>
                </a:lnTo>
                <a:lnTo>
                  <a:pt x="1029840" y="1158912"/>
                </a:lnTo>
                <a:lnTo>
                  <a:pt x="956490" y="1140493"/>
                </a:lnTo>
                <a:lnTo>
                  <a:pt x="919816" y="1140493"/>
                </a:lnTo>
                <a:lnTo>
                  <a:pt x="845844" y="1122282"/>
                </a:lnTo>
                <a:lnTo>
                  <a:pt x="772494" y="1103863"/>
                </a:lnTo>
                <a:lnTo>
                  <a:pt x="735819" y="1085031"/>
                </a:lnTo>
                <a:lnTo>
                  <a:pt x="662262" y="1066820"/>
                </a:lnTo>
                <a:lnTo>
                  <a:pt x="606732" y="1048401"/>
                </a:lnTo>
                <a:lnTo>
                  <a:pt x="570057" y="1029983"/>
                </a:lnTo>
                <a:lnTo>
                  <a:pt x="514961" y="1011771"/>
                </a:lnTo>
                <a:lnTo>
                  <a:pt x="459887" y="993353"/>
                </a:lnTo>
                <a:lnTo>
                  <a:pt x="423191" y="975141"/>
                </a:lnTo>
                <a:lnTo>
                  <a:pt x="367619" y="956723"/>
                </a:lnTo>
                <a:lnTo>
                  <a:pt x="330903" y="937891"/>
                </a:lnTo>
                <a:lnTo>
                  <a:pt x="294186" y="919472"/>
                </a:lnTo>
                <a:lnTo>
                  <a:pt x="257491" y="901261"/>
                </a:lnTo>
                <a:lnTo>
                  <a:pt x="220774" y="864631"/>
                </a:lnTo>
                <a:lnTo>
                  <a:pt x="202416" y="846212"/>
                </a:lnTo>
                <a:lnTo>
                  <a:pt x="165700" y="828001"/>
                </a:lnTo>
                <a:lnTo>
                  <a:pt x="147362" y="809582"/>
                </a:lnTo>
                <a:lnTo>
                  <a:pt x="110128" y="790750"/>
                </a:lnTo>
                <a:lnTo>
                  <a:pt x="91770" y="772332"/>
                </a:lnTo>
                <a:lnTo>
                  <a:pt x="73432" y="754120"/>
                </a:lnTo>
                <a:lnTo>
                  <a:pt x="55074" y="717490"/>
                </a:lnTo>
                <a:lnTo>
                  <a:pt x="36716" y="699072"/>
                </a:lnTo>
                <a:lnTo>
                  <a:pt x="18358" y="680653"/>
                </a:lnTo>
                <a:lnTo>
                  <a:pt x="18358" y="662442"/>
                </a:lnTo>
                <a:lnTo>
                  <a:pt x="0" y="625191"/>
                </a:lnTo>
                <a:lnTo>
                  <a:pt x="0" y="606980"/>
                </a:lnTo>
                <a:lnTo>
                  <a:pt x="0" y="588561"/>
                </a:lnTo>
                <a:lnTo>
                  <a:pt x="0" y="570143"/>
                </a:lnTo>
                <a:lnTo>
                  <a:pt x="0" y="551931"/>
                </a:lnTo>
                <a:lnTo>
                  <a:pt x="0" y="515302"/>
                </a:lnTo>
                <a:lnTo>
                  <a:pt x="18358" y="496469"/>
                </a:lnTo>
                <a:lnTo>
                  <a:pt x="18358" y="478051"/>
                </a:lnTo>
                <a:lnTo>
                  <a:pt x="36716" y="459632"/>
                </a:lnTo>
                <a:lnTo>
                  <a:pt x="55074" y="423002"/>
                </a:lnTo>
                <a:lnTo>
                  <a:pt x="55074" y="404791"/>
                </a:lnTo>
                <a:lnTo>
                  <a:pt x="91770" y="386373"/>
                </a:lnTo>
                <a:lnTo>
                  <a:pt x="110128" y="368161"/>
                </a:lnTo>
                <a:lnTo>
                  <a:pt x="129004" y="349329"/>
                </a:lnTo>
                <a:lnTo>
                  <a:pt x="165700" y="312492"/>
                </a:lnTo>
                <a:lnTo>
                  <a:pt x="202416" y="294280"/>
                </a:lnTo>
                <a:lnTo>
                  <a:pt x="220774" y="275862"/>
                </a:lnTo>
                <a:lnTo>
                  <a:pt x="257491" y="257651"/>
                </a:lnTo>
                <a:lnTo>
                  <a:pt x="275828" y="239232"/>
                </a:lnTo>
                <a:lnTo>
                  <a:pt x="330903" y="220814"/>
                </a:lnTo>
                <a:lnTo>
                  <a:pt x="367619" y="202602"/>
                </a:lnTo>
                <a:lnTo>
                  <a:pt x="404833" y="183770"/>
                </a:lnTo>
                <a:lnTo>
                  <a:pt x="459887" y="165351"/>
                </a:lnTo>
                <a:lnTo>
                  <a:pt x="514961" y="128722"/>
                </a:lnTo>
                <a:lnTo>
                  <a:pt x="533320" y="128722"/>
                </a:lnTo>
                <a:lnTo>
                  <a:pt x="606732" y="110303"/>
                </a:lnTo>
                <a:lnTo>
                  <a:pt x="662262" y="92092"/>
                </a:lnTo>
                <a:lnTo>
                  <a:pt x="698937" y="73673"/>
                </a:lnTo>
                <a:lnTo>
                  <a:pt x="772494" y="55462"/>
                </a:lnTo>
                <a:lnTo>
                  <a:pt x="845844" y="36629"/>
                </a:lnTo>
                <a:lnTo>
                  <a:pt x="883141" y="18211"/>
                </a:lnTo>
                <a:lnTo>
                  <a:pt x="956490" y="0"/>
                </a:lnTo>
                <a:lnTo>
                  <a:pt x="2997855" y="570143"/>
                </a:lnTo>
                <a:lnTo>
                  <a:pt x="5444095" y="110303"/>
                </a:lnTo>
                <a:close/>
              </a:path>
            </a:pathLst>
          </a:custGeom>
          <a:ln w="18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09786" y="1577504"/>
            <a:ext cx="492759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25" dirty="0">
                <a:latin typeface="Arial"/>
                <a:cs typeface="Arial"/>
              </a:rPr>
              <a:t>15%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770" y="441438"/>
            <a:ext cx="8847455" cy="5168900"/>
          </a:xfrm>
          <a:custGeom>
            <a:avLst/>
            <a:gdLst/>
            <a:ahLst/>
            <a:cxnLst/>
            <a:rect l="l" t="t" r="r" b="b"/>
            <a:pathLst>
              <a:path w="8847455" h="5168900">
                <a:moveTo>
                  <a:pt x="0" y="5168541"/>
                </a:moveTo>
                <a:lnTo>
                  <a:pt x="8846950" y="5168541"/>
                </a:lnTo>
                <a:lnTo>
                  <a:pt x="8846950" y="0"/>
                </a:lnTo>
                <a:lnTo>
                  <a:pt x="0" y="0"/>
                </a:lnTo>
                <a:lnTo>
                  <a:pt x="0" y="5168541"/>
                </a:lnTo>
                <a:close/>
              </a:path>
            </a:pathLst>
          </a:custGeom>
          <a:ln w="183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50594" y="4299851"/>
            <a:ext cx="662813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82370" algn="ctr">
              <a:lnSpc>
                <a:spcPct val="100000"/>
              </a:lnSpc>
            </a:pPr>
            <a:r>
              <a:rPr sz="1850" spc="-25" dirty="0">
                <a:latin typeface="Arial"/>
                <a:cs typeface="Arial"/>
              </a:rPr>
              <a:t>73%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ket</a:t>
            </a:r>
            <a:r>
              <a:rPr sz="1200" spc="5" dirty="0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ost &amp; Kim</a:t>
            </a:r>
            <a:r>
              <a:rPr sz="1200" spc="-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(2001).</a:t>
            </a:r>
            <a:r>
              <a:rPr sz="12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Ho</a:t>
            </a:r>
            <a:r>
              <a:rPr sz="1200" spc="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rding</a:t>
            </a:r>
            <a:r>
              <a:rPr sz="12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by</a:t>
            </a:r>
            <a:r>
              <a:rPr sz="12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Eld</a:t>
            </a:r>
            <a:r>
              <a:rPr sz="1200" spc="5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sz="12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Peopl</a:t>
            </a:r>
            <a:r>
              <a:rPr sz="1200" spc="-1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sz="12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He</a:t>
            </a:r>
            <a:r>
              <a:rPr sz="1200" spc="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lth</a:t>
            </a:r>
            <a:r>
              <a:rPr sz="12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Social</a:t>
            </a:r>
            <a:r>
              <a:rPr sz="12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sz="1200" spc="-10" dirty="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rk</a:t>
            </a:r>
            <a:r>
              <a:rPr sz="12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26(3):</a:t>
            </a:r>
            <a:r>
              <a:rPr sz="1200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17</a:t>
            </a:r>
            <a:r>
              <a:rPr sz="1200" spc="45" dirty="0">
                <a:solidFill>
                  <a:srgbClr val="221F1F"/>
                </a:solidFill>
                <a:latin typeface="Arial"/>
                <a:cs typeface="Arial"/>
              </a:rPr>
              <a:t>6</a:t>
            </a:r>
            <a:r>
              <a:rPr sz="1200" spc="-5" dirty="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221F1F"/>
                </a:solidFill>
                <a:latin typeface="Arial"/>
                <a:cs typeface="Arial"/>
              </a:rPr>
              <a:t>8</a:t>
            </a:r>
            <a:r>
              <a:rPr sz="1200" dirty="0">
                <a:solidFill>
                  <a:srgbClr val="221F1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9559" y="1522042"/>
            <a:ext cx="161607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25" dirty="0">
                <a:latin typeface="Arial"/>
                <a:cs typeface="Arial"/>
              </a:rPr>
              <a:t>12%</a:t>
            </a:r>
            <a:endParaRPr sz="185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1485"/>
              </a:spcBef>
            </a:pPr>
            <a:r>
              <a:rPr sz="1400" b="1" spc="-5" dirty="0">
                <a:solidFill>
                  <a:srgbClr val="929292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929292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929292"/>
                </a:solidFill>
                <a:latin typeface="Arial"/>
                <a:cs typeface="Arial"/>
              </a:rPr>
              <a:t>TTL</a:t>
            </a:r>
            <a:r>
              <a:rPr sz="1400" b="1" dirty="0">
                <a:solidFill>
                  <a:srgbClr val="929292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29292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929292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929292"/>
                </a:solidFill>
                <a:latin typeface="Arial"/>
                <a:cs typeface="Arial"/>
              </a:rPr>
              <a:t>SIG</a:t>
            </a:r>
            <a:r>
              <a:rPr sz="1400" b="1" spc="-5" dirty="0">
                <a:solidFill>
                  <a:srgbClr val="929292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929292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4839" y="5748838"/>
            <a:ext cx="72796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Many who</a:t>
            </a:r>
            <a:r>
              <a:rPr sz="24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rd have</a:t>
            </a:r>
            <a:r>
              <a:rPr sz="24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4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ht</a:t>
            </a:r>
            <a:r>
              <a:rPr sz="24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to their behav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z="2400" spc="-13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77436" y="2887026"/>
            <a:ext cx="13614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929292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929292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29292"/>
                </a:solidFill>
                <a:latin typeface="Arial"/>
                <a:cs typeface="Arial"/>
              </a:rPr>
              <a:t>INSIGHT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24832" y="1871905"/>
            <a:ext cx="109855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b="1" spc="-45" dirty="0">
                <a:solidFill>
                  <a:srgbClr val="929292"/>
                </a:solidFill>
                <a:latin typeface="Arial"/>
                <a:cs typeface="Arial"/>
              </a:rPr>
              <a:t>A</a:t>
            </a:r>
            <a:r>
              <a:rPr sz="1100" b="1" spc="10" dirty="0">
                <a:solidFill>
                  <a:srgbClr val="929292"/>
                </a:solidFill>
                <a:latin typeface="Arial"/>
                <a:cs typeface="Arial"/>
              </a:rPr>
              <a:t>W</a:t>
            </a:r>
            <a:r>
              <a:rPr sz="1100" b="1" spc="-30" dirty="0">
                <a:solidFill>
                  <a:srgbClr val="929292"/>
                </a:solidFill>
                <a:latin typeface="Arial"/>
                <a:cs typeface="Arial"/>
              </a:rPr>
              <a:t>A</a:t>
            </a:r>
            <a:r>
              <a:rPr sz="1100" b="1" spc="5" dirty="0">
                <a:solidFill>
                  <a:srgbClr val="929292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929292"/>
                </a:solidFill>
                <a:latin typeface="Arial"/>
                <a:cs typeface="Arial"/>
              </a:rPr>
              <a:t>E</a:t>
            </a:r>
            <a:r>
              <a:rPr sz="1100" b="1" spc="45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29292"/>
                </a:solidFill>
                <a:latin typeface="Arial"/>
                <a:cs typeface="Arial"/>
              </a:rPr>
              <a:t>OF I</a:t>
            </a:r>
            <a:r>
              <a:rPr sz="1100" b="1" spc="-10" dirty="0">
                <a:solidFill>
                  <a:srgbClr val="929292"/>
                </a:solidFill>
                <a:latin typeface="Arial"/>
                <a:cs typeface="Arial"/>
              </a:rPr>
              <a:t>RR</a:t>
            </a:r>
            <a:r>
              <a:rPr sz="1100" b="1" spc="-45" dirty="0">
                <a:solidFill>
                  <a:srgbClr val="929292"/>
                </a:solidFill>
                <a:latin typeface="Arial"/>
                <a:cs typeface="Arial"/>
              </a:rPr>
              <a:t>A</a:t>
            </a:r>
            <a:r>
              <a:rPr sz="1100" b="1" spc="-15" dirty="0">
                <a:solidFill>
                  <a:srgbClr val="929292"/>
                </a:solidFill>
                <a:latin typeface="Arial"/>
                <a:cs typeface="Arial"/>
              </a:rPr>
              <a:t>T</a:t>
            </a:r>
            <a:r>
              <a:rPr sz="1100" b="1" dirty="0">
                <a:solidFill>
                  <a:srgbClr val="929292"/>
                </a:solidFill>
                <a:latin typeface="Arial"/>
                <a:cs typeface="Arial"/>
              </a:rPr>
              <a:t>IO</a:t>
            </a:r>
            <a:r>
              <a:rPr sz="1100" b="1" spc="5" dirty="0">
                <a:solidFill>
                  <a:srgbClr val="929292"/>
                </a:solidFill>
                <a:latin typeface="Arial"/>
                <a:cs typeface="Arial"/>
              </a:rPr>
              <a:t>N</a:t>
            </a:r>
            <a:r>
              <a:rPr sz="1100" b="1" spc="-20" dirty="0">
                <a:solidFill>
                  <a:srgbClr val="929292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929292"/>
                </a:solidFill>
                <a:latin typeface="Arial"/>
                <a:cs typeface="Arial"/>
              </a:rPr>
              <a:t>LI</a:t>
            </a:r>
            <a:r>
              <a:rPr sz="1100" b="1" spc="-15" dirty="0">
                <a:solidFill>
                  <a:srgbClr val="929292"/>
                </a:solidFill>
                <a:latin typeface="Arial"/>
                <a:cs typeface="Arial"/>
              </a:rPr>
              <a:t>T</a:t>
            </a:r>
            <a:r>
              <a:rPr sz="1100" b="1" dirty="0">
                <a:solidFill>
                  <a:srgbClr val="929292"/>
                </a:solidFill>
                <a:latin typeface="Arial"/>
                <a:cs typeface="Arial"/>
              </a:rPr>
              <a:t>Y OF</a:t>
            </a:r>
            <a:r>
              <a:rPr sz="1100" b="1" spc="-20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29292"/>
                </a:solidFill>
                <a:latin typeface="Arial"/>
                <a:cs typeface="Arial"/>
              </a:rPr>
              <a:t>B</a:t>
            </a:r>
            <a:r>
              <a:rPr sz="1100" b="1" spc="-5" dirty="0">
                <a:solidFill>
                  <a:srgbClr val="929292"/>
                </a:solidFill>
                <a:latin typeface="Arial"/>
                <a:cs typeface="Arial"/>
              </a:rPr>
              <a:t>E</a:t>
            </a:r>
            <a:r>
              <a:rPr sz="1100" b="1" spc="5" dirty="0">
                <a:solidFill>
                  <a:srgbClr val="929292"/>
                </a:solidFill>
                <a:latin typeface="Arial"/>
                <a:cs typeface="Arial"/>
              </a:rPr>
              <a:t>H</a:t>
            </a:r>
            <a:r>
              <a:rPr sz="1100" b="1" spc="-45" dirty="0">
                <a:solidFill>
                  <a:srgbClr val="929292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929292"/>
                </a:solidFill>
                <a:latin typeface="Arial"/>
                <a:cs typeface="Arial"/>
              </a:rPr>
              <a:t>V</a:t>
            </a:r>
            <a:r>
              <a:rPr sz="1100" b="1" dirty="0">
                <a:solidFill>
                  <a:srgbClr val="929292"/>
                </a:solidFill>
                <a:latin typeface="Arial"/>
                <a:cs typeface="Arial"/>
              </a:rPr>
              <a:t>IO</a:t>
            </a:r>
            <a:r>
              <a:rPr sz="1100" b="1" spc="-10" dirty="0">
                <a:solidFill>
                  <a:srgbClr val="929292"/>
                </a:solidFill>
                <a:latin typeface="Arial"/>
                <a:cs typeface="Arial"/>
              </a:rPr>
              <a:t>U</a:t>
            </a:r>
            <a:r>
              <a:rPr sz="1100" b="1" dirty="0">
                <a:solidFill>
                  <a:srgbClr val="929292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867" rIns="0" bIns="0" rtlCol="0">
            <a:spAutoFit/>
          </a:bodyPr>
          <a:lstStyle/>
          <a:p>
            <a:pPr marL="2054860">
              <a:lnSpc>
                <a:spcPct val="100000"/>
              </a:lnSpc>
            </a:pPr>
            <a:r>
              <a:rPr sz="5400" dirty="0"/>
              <a:t>Low In</a:t>
            </a:r>
            <a:r>
              <a:rPr sz="5400" spc="-20" dirty="0"/>
              <a:t>s</a:t>
            </a:r>
            <a:r>
              <a:rPr sz="5400" dirty="0"/>
              <a:t>ight</a:t>
            </a:r>
            <a:endParaRPr sz="5400"/>
          </a:p>
        </p:txBody>
      </p:sp>
      <p:sp>
        <p:nvSpPr>
          <p:cNvPr id="23" name="object 23"/>
          <p:cNvSpPr/>
          <p:nvPr/>
        </p:nvSpPr>
        <p:spPr>
          <a:xfrm>
            <a:off x="6958456" y="4905298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247" y="609600"/>
            <a:ext cx="3864458" cy="902068"/>
          </a:xfrm>
          <a:prstGeom prst="rect">
            <a:avLst/>
          </a:prstGeom>
        </p:spPr>
        <p:txBody>
          <a:bodyPr vert="horz" wrap="square" lIns="0" tIns="207544" rIns="0" bIns="0" rtlCol="0">
            <a:spAutoFit/>
          </a:bodyPr>
          <a:lstStyle/>
          <a:p>
            <a:pPr marL="236220">
              <a:lnSpc>
                <a:spcPct val="100000"/>
              </a:lnSpc>
            </a:pPr>
            <a:r>
              <a:rPr b="1" dirty="0"/>
              <a:t>Int</a:t>
            </a:r>
            <a:r>
              <a:rPr b="1" spc="5" dirty="0"/>
              <a:t>e</a:t>
            </a:r>
            <a:r>
              <a:rPr b="1" dirty="0"/>
              <a:t>rv</a:t>
            </a:r>
            <a:r>
              <a:rPr b="1" spc="15" dirty="0"/>
              <a:t>e</a:t>
            </a:r>
            <a:r>
              <a:rPr b="1" dirty="0"/>
              <a:t>nti</a:t>
            </a:r>
            <a:r>
              <a:rPr b="1" spc="5" dirty="0"/>
              <a:t>o</a:t>
            </a:r>
            <a:r>
              <a:rPr b="1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210881"/>
            <a:ext cx="3103752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Chr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nic</a:t>
            </a:r>
            <a:endParaRPr sz="2800" dirty="0" smtClean="0">
              <a:latin typeface="Arial"/>
              <a:cs typeface="Arial"/>
            </a:endParaRPr>
          </a:p>
          <a:p>
            <a:pPr marL="685800" indent="-685800">
              <a:lnSpc>
                <a:spcPct val="100000"/>
              </a:lnSpc>
              <a:spcBef>
                <a:spcPts val="6"/>
              </a:spcBef>
              <a:buFont typeface="Arial" panose="020B0604020202020204" pitchFamily="34" charset="0"/>
              <a:buChar char="•"/>
            </a:pPr>
            <a:endParaRPr sz="2800" dirty="0" smtClean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Pro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res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ive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3012" y="1712843"/>
            <a:ext cx="2573611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8456" y="5972251"/>
            <a:ext cx="1696212" cy="60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1570" y="655902"/>
            <a:ext cx="364043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006FC0"/>
                </a:solidFill>
                <a:latin typeface="Arial"/>
                <a:cs typeface="Arial"/>
              </a:rPr>
              <a:t>Int</a:t>
            </a:r>
            <a:r>
              <a:rPr sz="4400" b="1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4400" b="1" dirty="0">
                <a:solidFill>
                  <a:srgbClr val="006FC0"/>
                </a:solidFill>
                <a:latin typeface="Arial"/>
                <a:cs typeface="Arial"/>
              </a:rPr>
              <a:t>rv</a:t>
            </a:r>
            <a:r>
              <a:rPr sz="4400" b="1" spc="1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4400" b="1" dirty="0">
                <a:solidFill>
                  <a:srgbClr val="006FC0"/>
                </a:solidFill>
                <a:latin typeface="Arial"/>
                <a:cs typeface="Arial"/>
              </a:rPr>
              <a:t>nti</a:t>
            </a:r>
            <a:r>
              <a:rPr sz="4400" b="1" spc="5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4400" b="1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1570" y="2057400"/>
            <a:ext cx="313944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252525"/>
                </a:solidFill>
                <a:latin typeface="Arial"/>
                <a:cs typeface="Arial"/>
              </a:rPr>
              <a:t>Real</a:t>
            </a:r>
            <a:r>
              <a:rPr sz="3500" b="1" spc="-1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3500" b="1" dirty="0">
                <a:solidFill>
                  <a:srgbClr val="252525"/>
                </a:solidFill>
                <a:latin typeface="Arial"/>
                <a:cs typeface="Arial"/>
              </a:rPr>
              <a:t>stic go</a:t>
            </a:r>
            <a:r>
              <a:rPr sz="3500" b="1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3500" b="1" dirty="0">
                <a:solidFill>
                  <a:srgbClr val="252525"/>
                </a:solidFill>
                <a:latin typeface="Arial"/>
                <a:cs typeface="Arial"/>
              </a:rPr>
              <a:t>ls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8473" y="1676399"/>
            <a:ext cx="3429000" cy="3986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8456" y="5972251"/>
            <a:ext cx="1696212" cy="60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101" y="357051"/>
            <a:ext cx="80008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solidFill>
                  <a:srgbClr val="006FC0"/>
                </a:solidFill>
                <a:latin typeface="Arial"/>
                <a:cs typeface="Arial"/>
              </a:rPr>
              <a:t>Cleanouts</a:t>
            </a:r>
            <a:r>
              <a:rPr sz="4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6FC0"/>
                </a:solidFill>
                <a:latin typeface="Arial"/>
                <a:cs typeface="Arial"/>
              </a:rPr>
              <a:t>are not a quick fix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1295400"/>
            <a:ext cx="35052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295463"/>
            <a:ext cx="3810" cy="370205"/>
          </a:xfrm>
          <a:custGeom>
            <a:avLst/>
            <a:gdLst/>
            <a:ahLst/>
            <a:cxnLst/>
            <a:rect l="l" t="t" r="r" b="b"/>
            <a:pathLst>
              <a:path w="3809" h="370205">
                <a:moveTo>
                  <a:pt x="0" y="369887"/>
                </a:moveTo>
                <a:lnTo>
                  <a:pt x="3535" y="369887"/>
                </a:lnTo>
                <a:lnTo>
                  <a:pt x="3535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0052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1" y="959089"/>
            <a:ext cx="7684494" cy="3993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  <a:tabLst>
                <a:tab pos="374586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BEFORE	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550">
              <a:latin typeface="Times New Roman"/>
              <a:cs typeface="Times New Roman"/>
            </a:endParaRPr>
          </a:p>
          <a:p>
            <a:pPr marL="3745865">
              <a:lnSpc>
                <a:spcPct val="100000"/>
              </a:lnSpc>
            </a:pPr>
            <a:r>
              <a:rPr sz="100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P</a:t>
            </a:r>
            <a:r>
              <a:rPr sz="1000" spc="-15" dirty="0">
                <a:solidFill>
                  <a:srgbClr val="252525"/>
                </a:solidFill>
                <a:latin typeface="Palatino Linotype"/>
                <a:cs typeface="Palatino Linotype"/>
              </a:rPr>
              <a:t>h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</a:rPr>
              <a:t>o</a:t>
            </a:r>
            <a:r>
              <a:rPr sz="1000" spc="-10" dirty="0">
                <a:solidFill>
                  <a:srgbClr val="252525"/>
                </a:solidFill>
                <a:latin typeface="Palatino Linotype"/>
                <a:cs typeface="Palatino Linotype"/>
              </a:rPr>
              <a:t>t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</a:rPr>
              <a:t>os:</a:t>
            </a:r>
            <a:r>
              <a:rPr sz="1000" spc="1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w</a:t>
            </a:r>
            <a:r>
              <a:rPr sz="1000" spc="-1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w</a:t>
            </a:r>
            <a:r>
              <a:rPr sz="1000" spc="-10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w.</a:t>
            </a:r>
            <a:r>
              <a:rPr sz="1000" spc="-2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b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o</a:t>
            </a:r>
            <a:r>
              <a:rPr sz="1000" spc="-10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wdec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o</a:t>
            </a:r>
            <a:r>
              <a:rPr sz="1000" spc="-1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n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.c</a:t>
            </a:r>
            <a:r>
              <a:rPr sz="1000" spc="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o</a:t>
            </a:r>
            <a:r>
              <a:rPr sz="1000" spc="-1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m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/Jo</a:t>
            </a:r>
            <a:r>
              <a:rPr sz="1000" spc="-2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b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P</a:t>
            </a:r>
            <a:r>
              <a:rPr sz="1000" spc="-1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h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o</a:t>
            </a:r>
            <a:r>
              <a:rPr sz="1000" spc="-10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t</a:t>
            </a:r>
            <a:r>
              <a:rPr sz="1000" spc="0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o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s.h</a:t>
            </a:r>
            <a:r>
              <a:rPr sz="1000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t</a:t>
            </a:r>
            <a:r>
              <a:rPr sz="1000" spc="-1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m</a:t>
            </a:r>
            <a:r>
              <a:rPr sz="1000" spc="-5" dirty="0">
                <a:solidFill>
                  <a:srgbClr val="252525"/>
                </a:solidFill>
                <a:latin typeface="Palatino Linotype"/>
                <a:cs typeface="Palatino Linotype"/>
                <a:hlinkClick r:id="rId4"/>
              </a:rPr>
              <a:t>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1" y="1091774"/>
            <a:ext cx="8039098" cy="4672965"/>
          </a:xfrm>
          <a:custGeom>
            <a:avLst/>
            <a:gdLst/>
            <a:ahLst/>
            <a:cxnLst/>
            <a:rect l="l" t="t" r="r" b="b"/>
            <a:pathLst>
              <a:path w="7376159" h="4672965">
                <a:moveTo>
                  <a:pt x="0" y="4672452"/>
                </a:moveTo>
                <a:lnTo>
                  <a:pt x="7375766" y="4672452"/>
                </a:lnTo>
                <a:lnTo>
                  <a:pt x="7375766" y="0"/>
                </a:lnTo>
                <a:lnTo>
                  <a:pt x="0" y="0"/>
                </a:lnTo>
                <a:lnTo>
                  <a:pt x="0" y="4672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3902" y="1956664"/>
            <a:ext cx="6685915" cy="2428240"/>
          </a:xfrm>
          <a:custGeom>
            <a:avLst/>
            <a:gdLst/>
            <a:ahLst/>
            <a:cxnLst/>
            <a:rect l="l" t="t" r="r" b="b"/>
            <a:pathLst>
              <a:path w="6685915" h="2428240">
                <a:moveTo>
                  <a:pt x="0" y="2427804"/>
                </a:moveTo>
                <a:lnTo>
                  <a:pt x="6685470" y="2427804"/>
                </a:lnTo>
                <a:lnTo>
                  <a:pt x="6685470" y="0"/>
                </a:lnTo>
                <a:lnTo>
                  <a:pt x="0" y="0"/>
                </a:lnTo>
                <a:lnTo>
                  <a:pt x="0" y="242780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0775" y="3910301"/>
            <a:ext cx="491490" cy="0"/>
          </a:xfrm>
          <a:custGeom>
            <a:avLst/>
            <a:gdLst/>
            <a:ahLst/>
            <a:cxnLst/>
            <a:rect l="l" t="t" r="r" b="b"/>
            <a:pathLst>
              <a:path w="491490">
                <a:moveTo>
                  <a:pt x="0" y="0"/>
                </a:moveTo>
                <a:lnTo>
                  <a:pt x="490946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09882" y="3910301"/>
            <a:ext cx="996315" cy="0"/>
          </a:xfrm>
          <a:custGeom>
            <a:avLst/>
            <a:gdLst/>
            <a:ahLst/>
            <a:cxnLst/>
            <a:rect l="l" t="t" r="r" b="b"/>
            <a:pathLst>
              <a:path w="996315">
                <a:moveTo>
                  <a:pt x="0" y="0"/>
                </a:moveTo>
                <a:lnTo>
                  <a:pt x="996316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7077" y="3910301"/>
            <a:ext cx="2668270" cy="0"/>
          </a:xfrm>
          <a:custGeom>
            <a:avLst/>
            <a:gdLst/>
            <a:ahLst/>
            <a:cxnLst/>
            <a:rect l="l" t="t" r="r" b="b"/>
            <a:pathLst>
              <a:path w="2668270">
                <a:moveTo>
                  <a:pt x="0" y="0"/>
                </a:moveTo>
                <a:lnTo>
                  <a:pt x="2667796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0334" y="3910301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735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9882" y="3428257"/>
            <a:ext cx="2162175" cy="0"/>
          </a:xfrm>
          <a:custGeom>
            <a:avLst/>
            <a:gdLst/>
            <a:ahLst/>
            <a:cxnLst/>
            <a:rect l="l" t="t" r="r" b="b"/>
            <a:pathLst>
              <a:path w="2162175">
                <a:moveTo>
                  <a:pt x="0" y="0"/>
                </a:moveTo>
                <a:lnTo>
                  <a:pt x="2161838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0334" y="3428257"/>
            <a:ext cx="3895090" cy="0"/>
          </a:xfrm>
          <a:custGeom>
            <a:avLst/>
            <a:gdLst/>
            <a:ahLst/>
            <a:cxnLst/>
            <a:rect l="l" t="t" r="r" b="b"/>
            <a:pathLst>
              <a:path w="3895090">
                <a:moveTo>
                  <a:pt x="0" y="0"/>
                </a:moveTo>
                <a:lnTo>
                  <a:pt x="3894540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09882" y="2929301"/>
            <a:ext cx="2162175" cy="0"/>
          </a:xfrm>
          <a:custGeom>
            <a:avLst/>
            <a:gdLst/>
            <a:ahLst/>
            <a:cxnLst/>
            <a:rect l="l" t="t" r="r" b="b"/>
            <a:pathLst>
              <a:path w="2162175">
                <a:moveTo>
                  <a:pt x="0" y="0"/>
                </a:moveTo>
                <a:lnTo>
                  <a:pt x="2161838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0334" y="2929301"/>
            <a:ext cx="3895090" cy="0"/>
          </a:xfrm>
          <a:custGeom>
            <a:avLst/>
            <a:gdLst/>
            <a:ahLst/>
            <a:cxnLst/>
            <a:rect l="l" t="t" r="r" b="b"/>
            <a:pathLst>
              <a:path w="3895090">
                <a:moveTo>
                  <a:pt x="0" y="0"/>
                </a:moveTo>
                <a:lnTo>
                  <a:pt x="3894540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09882" y="2447370"/>
            <a:ext cx="2162175" cy="0"/>
          </a:xfrm>
          <a:custGeom>
            <a:avLst/>
            <a:gdLst/>
            <a:ahLst/>
            <a:cxnLst/>
            <a:rect l="l" t="t" r="r" b="b"/>
            <a:pathLst>
              <a:path w="2162175">
                <a:moveTo>
                  <a:pt x="0" y="0"/>
                </a:moveTo>
                <a:lnTo>
                  <a:pt x="2161838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0334" y="2447370"/>
            <a:ext cx="3895090" cy="0"/>
          </a:xfrm>
          <a:custGeom>
            <a:avLst/>
            <a:gdLst/>
            <a:ahLst/>
            <a:cxnLst/>
            <a:rect l="l" t="t" r="r" b="b"/>
            <a:pathLst>
              <a:path w="3895090">
                <a:moveTo>
                  <a:pt x="0" y="0"/>
                </a:moveTo>
                <a:lnTo>
                  <a:pt x="3894540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0334" y="1964877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>
                <a:moveTo>
                  <a:pt x="0" y="0"/>
                </a:moveTo>
                <a:lnTo>
                  <a:pt x="6731387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1555" y="1964877"/>
            <a:ext cx="6670675" cy="0"/>
          </a:xfrm>
          <a:custGeom>
            <a:avLst/>
            <a:gdLst/>
            <a:ahLst/>
            <a:cxnLst/>
            <a:rect l="l" t="t" r="r" b="b"/>
            <a:pathLst>
              <a:path w="6670675">
                <a:moveTo>
                  <a:pt x="0" y="0"/>
                </a:moveTo>
                <a:lnTo>
                  <a:pt x="6670165" y="0"/>
                </a:lnTo>
              </a:path>
            </a:pathLst>
          </a:custGeom>
          <a:ln w="16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86922" y="1964877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03"/>
                </a:lnTo>
              </a:path>
            </a:pathLst>
          </a:custGeom>
          <a:ln w="1530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6843" y="4392756"/>
            <a:ext cx="6670675" cy="0"/>
          </a:xfrm>
          <a:custGeom>
            <a:avLst/>
            <a:gdLst/>
            <a:ahLst/>
            <a:cxnLst/>
            <a:rect l="l" t="t" r="r" b="b"/>
            <a:pathLst>
              <a:path w="6670675">
                <a:moveTo>
                  <a:pt x="6670079" y="0"/>
                </a:moveTo>
                <a:lnTo>
                  <a:pt x="0" y="0"/>
                </a:lnTo>
              </a:path>
            </a:pathLst>
          </a:custGeom>
          <a:ln w="16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1555" y="198152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2411228"/>
                </a:moveTo>
                <a:lnTo>
                  <a:pt x="0" y="0"/>
                </a:lnTo>
              </a:path>
            </a:pathLst>
          </a:custGeom>
          <a:ln w="1530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2069" y="3660804"/>
            <a:ext cx="675005" cy="723900"/>
          </a:xfrm>
          <a:custGeom>
            <a:avLst/>
            <a:gdLst/>
            <a:ahLst/>
            <a:cxnLst/>
            <a:rect l="l" t="t" r="r" b="b"/>
            <a:pathLst>
              <a:path w="675005" h="723900">
                <a:moveTo>
                  <a:pt x="675007" y="723664"/>
                </a:moveTo>
                <a:lnTo>
                  <a:pt x="675007" y="0"/>
                </a:lnTo>
                <a:lnTo>
                  <a:pt x="0" y="0"/>
                </a:lnTo>
                <a:lnTo>
                  <a:pt x="0" y="723664"/>
                </a:lnTo>
                <a:lnTo>
                  <a:pt x="675007" y="72366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2069" y="3660804"/>
            <a:ext cx="675005" cy="723900"/>
          </a:xfrm>
          <a:custGeom>
            <a:avLst/>
            <a:gdLst/>
            <a:ahLst/>
            <a:cxnLst/>
            <a:rect l="l" t="t" r="r" b="b"/>
            <a:pathLst>
              <a:path w="675005" h="723900">
                <a:moveTo>
                  <a:pt x="675007" y="723664"/>
                </a:moveTo>
                <a:lnTo>
                  <a:pt x="675007" y="0"/>
                </a:lnTo>
                <a:lnTo>
                  <a:pt x="0" y="0"/>
                </a:lnTo>
                <a:lnTo>
                  <a:pt x="0" y="723664"/>
                </a:lnTo>
              </a:path>
            </a:pathLst>
          </a:custGeom>
          <a:ln w="15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63377" y="4010205"/>
            <a:ext cx="675005" cy="374650"/>
          </a:xfrm>
          <a:custGeom>
            <a:avLst/>
            <a:gdLst/>
            <a:ahLst/>
            <a:cxnLst/>
            <a:rect l="l" t="t" r="r" b="b"/>
            <a:pathLst>
              <a:path w="675004" h="374650">
                <a:moveTo>
                  <a:pt x="675007" y="374263"/>
                </a:moveTo>
                <a:lnTo>
                  <a:pt x="675007" y="0"/>
                </a:lnTo>
                <a:lnTo>
                  <a:pt x="0" y="0"/>
                </a:lnTo>
                <a:lnTo>
                  <a:pt x="0" y="374263"/>
                </a:lnTo>
                <a:lnTo>
                  <a:pt x="675007" y="374263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63377" y="4010205"/>
            <a:ext cx="675005" cy="374650"/>
          </a:xfrm>
          <a:custGeom>
            <a:avLst/>
            <a:gdLst/>
            <a:ahLst/>
            <a:cxnLst/>
            <a:rect l="l" t="t" r="r" b="b"/>
            <a:pathLst>
              <a:path w="675004" h="374650">
                <a:moveTo>
                  <a:pt x="675007" y="374263"/>
                </a:moveTo>
                <a:lnTo>
                  <a:pt x="675007" y="0"/>
                </a:lnTo>
                <a:lnTo>
                  <a:pt x="0" y="0"/>
                </a:lnTo>
                <a:lnTo>
                  <a:pt x="0" y="374263"/>
                </a:lnTo>
              </a:path>
            </a:pathLst>
          </a:custGeom>
          <a:ln w="16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34874" y="2297215"/>
            <a:ext cx="675005" cy="2087245"/>
          </a:xfrm>
          <a:custGeom>
            <a:avLst/>
            <a:gdLst/>
            <a:ahLst/>
            <a:cxnLst/>
            <a:rect l="l" t="t" r="r" b="b"/>
            <a:pathLst>
              <a:path w="675004" h="2087245">
                <a:moveTo>
                  <a:pt x="675007" y="2087253"/>
                </a:moveTo>
                <a:lnTo>
                  <a:pt x="675007" y="0"/>
                </a:lnTo>
                <a:lnTo>
                  <a:pt x="0" y="0"/>
                </a:lnTo>
                <a:lnTo>
                  <a:pt x="0" y="2087253"/>
                </a:lnTo>
                <a:lnTo>
                  <a:pt x="675007" y="2087253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34874" y="2297215"/>
            <a:ext cx="675005" cy="2087245"/>
          </a:xfrm>
          <a:custGeom>
            <a:avLst/>
            <a:gdLst/>
            <a:ahLst/>
            <a:cxnLst/>
            <a:rect l="l" t="t" r="r" b="b"/>
            <a:pathLst>
              <a:path w="675004" h="2087245">
                <a:moveTo>
                  <a:pt x="675007" y="2087253"/>
                </a:moveTo>
                <a:lnTo>
                  <a:pt x="675007" y="0"/>
                </a:lnTo>
                <a:lnTo>
                  <a:pt x="0" y="0"/>
                </a:lnTo>
                <a:lnTo>
                  <a:pt x="0" y="2087253"/>
                </a:lnTo>
              </a:path>
            </a:pathLst>
          </a:custGeom>
          <a:ln w="154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06199" y="3660804"/>
            <a:ext cx="675005" cy="723900"/>
          </a:xfrm>
          <a:custGeom>
            <a:avLst/>
            <a:gdLst/>
            <a:ahLst/>
            <a:cxnLst/>
            <a:rect l="l" t="t" r="r" b="b"/>
            <a:pathLst>
              <a:path w="675004" h="723900">
                <a:moveTo>
                  <a:pt x="674575" y="723664"/>
                </a:moveTo>
                <a:lnTo>
                  <a:pt x="674575" y="0"/>
                </a:lnTo>
                <a:lnTo>
                  <a:pt x="0" y="0"/>
                </a:lnTo>
                <a:lnTo>
                  <a:pt x="0" y="723664"/>
                </a:lnTo>
                <a:lnTo>
                  <a:pt x="674575" y="72366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06199" y="3660804"/>
            <a:ext cx="675005" cy="723900"/>
          </a:xfrm>
          <a:custGeom>
            <a:avLst/>
            <a:gdLst/>
            <a:ahLst/>
            <a:cxnLst/>
            <a:rect l="l" t="t" r="r" b="b"/>
            <a:pathLst>
              <a:path w="675004" h="723900">
                <a:moveTo>
                  <a:pt x="674575" y="723664"/>
                </a:moveTo>
                <a:lnTo>
                  <a:pt x="674575" y="0"/>
                </a:lnTo>
                <a:lnTo>
                  <a:pt x="0" y="0"/>
                </a:lnTo>
                <a:lnTo>
                  <a:pt x="0" y="723664"/>
                </a:lnTo>
              </a:path>
            </a:pathLst>
          </a:custGeom>
          <a:ln w="15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01555" y="1964877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03"/>
                </a:lnTo>
              </a:path>
            </a:pathLst>
          </a:custGeom>
          <a:ln w="1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40334" y="4392756"/>
            <a:ext cx="6731634" cy="0"/>
          </a:xfrm>
          <a:custGeom>
            <a:avLst/>
            <a:gdLst/>
            <a:ahLst/>
            <a:cxnLst/>
            <a:rect l="l" t="t" r="r" b="b"/>
            <a:pathLst>
              <a:path w="6731634">
                <a:moveTo>
                  <a:pt x="0" y="0"/>
                </a:moveTo>
                <a:lnTo>
                  <a:pt x="6731387" y="0"/>
                </a:lnTo>
              </a:path>
            </a:pathLst>
          </a:custGeom>
          <a:ln w="1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01555" y="440931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727"/>
                </a:moveTo>
                <a:lnTo>
                  <a:pt x="0" y="0"/>
                </a:lnTo>
              </a:path>
            </a:pathLst>
          </a:custGeom>
          <a:ln w="1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72949" y="440931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727"/>
                </a:moveTo>
                <a:lnTo>
                  <a:pt x="0" y="0"/>
                </a:lnTo>
              </a:path>
            </a:pathLst>
          </a:custGeom>
          <a:ln w="1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44273" y="440931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727"/>
                </a:moveTo>
                <a:lnTo>
                  <a:pt x="0" y="0"/>
                </a:lnTo>
              </a:path>
            </a:pathLst>
          </a:custGeom>
          <a:ln w="1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15598" y="440931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727"/>
                </a:moveTo>
                <a:lnTo>
                  <a:pt x="0" y="0"/>
                </a:lnTo>
              </a:path>
            </a:pathLst>
          </a:custGeom>
          <a:ln w="1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86922" y="4409313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727"/>
                </a:moveTo>
                <a:lnTo>
                  <a:pt x="0" y="0"/>
                </a:lnTo>
              </a:path>
            </a:pathLst>
          </a:custGeom>
          <a:ln w="1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89518" y="1347704"/>
            <a:ext cx="76961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85" dirty="0">
                <a:latin typeface="Arial"/>
                <a:cs typeface="Arial"/>
              </a:rPr>
              <a:t>H</a:t>
            </a:r>
            <a:r>
              <a:rPr sz="2800" b="1" spc="-105" dirty="0">
                <a:latin typeface="Arial"/>
                <a:cs typeface="Arial"/>
              </a:rPr>
              <a:t>o</a:t>
            </a:r>
            <a:r>
              <a:rPr sz="2800" b="1" spc="-125" dirty="0">
                <a:latin typeface="Arial"/>
                <a:cs typeface="Arial"/>
              </a:rPr>
              <a:t>a</a:t>
            </a:r>
            <a:r>
              <a:rPr sz="2800" b="1" spc="-40" dirty="0">
                <a:latin typeface="Arial"/>
                <a:cs typeface="Arial"/>
              </a:rPr>
              <a:t>r</a:t>
            </a:r>
            <a:r>
              <a:rPr sz="2800" b="1" spc="-105" dirty="0">
                <a:latin typeface="Arial"/>
                <a:cs typeface="Arial"/>
              </a:rPr>
              <a:t>d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-40" dirty="0">
                <a:latin typeface="Arial"/>
                <a:cs typeface="Arial"/>
              </a:rPr>
              <a:t>r</a:t>
            </a:r>
            <a:r>
              <a:rPr sz="2800" b="1" spc="-80" dirty="0">
                <a:latin typeface="Arial"/>
                <a:cs typeface="Arial"/>
              </a:rPr>
              <a:t>s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25" dirty="0">
                <a:latin typeface="Arial"/>
                <a:cs typeface="Arial"/>
              </a:rPr>
              <a:t>a</a:t>
            </a:r>
            <a:r>
              <a:rPr sz="2800" b="1" spc="-50" dirty="0">
                <a:latin typeface="Arial"/>
                <a:cs typeface="Arial"/>
              </a:rPr>
              <a:t>ft</a:t>
            </a:r>
            <a:r>
              <a:rPr sz="2800" b="1" spc="-10" dirty="0">
                <a:latin typeface="Arial"/>
                <a:cs typeface="Arial"/>
              </a:rPr>
              <a:t>e</a:t>
            </a:r>
            <a:r>
              <a:rPr sz="2800" b="1" spc="-55" dirty="0">
                <a:latin typeface="Arial"/>
                <a:cs typeface="Arial"/>
              </a:rPr>
              <a:t>r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85" dirty="0">
                <a:latin typeface="Arial"/>
                <a:cs typeface="Arial"/>
              </a:rPr>
              <a:t>C</a:t>
            </a:r>
            <a:r>
              <a:rPr sz="2800" b="1" spc="-65" dirty="0">
                <a:latin typeface="Arial"/>
                <a:cs typeface="Arial"/>
              </a:rPr>
              <a:t>l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-125" dirty="0">
                <a:latin typeface="Arial"/>
                <a:cs typeface="Arial"/>
              </a:rPr>
              <a:t>a</a:t>
            </a:r>
            <a:r>
              <a:rPr sz="2800" b="1" spc="-105" dirty="0">
                <a:latin typeface="Arial"/>
                <a:cs typeface="Arial"/>
              </a:rPr>
              <a:t>n</a:t>
            </a:r>
            <a:r>
              <a:rPr sz="2800" b="1" spc="-65" dirty="0">
                <a:latin typeface="Arial"/>
                <a:cs typeface="Arial"/>
              </a:rPr>
              <a:t>i</a:t>
            </a:r>
            <a:r>
              <a:rPr sz="2800" b="1" spc="-105" dirty="0">
                <a:latin typeface="Arial"/>
                <a:cs typeface="Arial"/>
              </a:rPr>
              <a:t>n</a:t>
            </a:r>
            <a:r>
              <a:rPr sz="2800" b="1" spc="-85" dirty="0">
                <a:latin typeface="Arial"/>
                <a:cs typeface="Arial"/>
              </a:rPr>
              <a:t>g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325" dirty="0">
                <a:latin typeface="Arial"/>
                <a:cs typeface="Arial"/>
              </a:rPr>
              <a:t>A</a:t>
            </a:r>
            <a:r>
              <a:rPr sz="2800" b="1" spc="-125" dirty="0">
                <a:latin typeface="Arial"/>
                <a:cs typeface="Arial"/>
              </a:rPr>
              <a:t>ss</a:t>
            </a:r>
            <a:r>
              <a:rPr sz="2800" b="1" spc="-65" dirty="0">
                <a:latin typeface="Arial"/>
                <a:cs typeface="Arial"/>
              </a:rPr>
              <a:t>i</a:t>
            </a:r>
            <a:r>
              <a:rPr sz="2800" b="1" spc="-125" dirty="0">
                <a:latin typeface="Arial"/>
                <a:cs typeface="Arial"/>
              </a:rPr>
              <a:t>s</a:t>
            </a:r>
            <a:r>
              <a:rPr sz="2800" b="1" spc="-50" dirty="0">
                <a:latin typeface="Arial"/>
                <a:cs typeface="Arial"/>
              </a:rPr>
              <a:t>t</a:t>
            </a:r>
            <a:r>
              <a:rPr sz="2800" b="1" spc="-125" dirty="0">
                <a:latin typeface="Arial"/>
                <a:cs typeface="Arial"/>
              </a:rPr>
              <a:t>a</a:t>
            </a:r>
            <a:r>
              <a:rPr sz="2800" b="1" spc="-105" dirty="0">
                <a:latin typeface="Arial"/>
                <a:cs typeface="Arial"/>
              </a:rPr>
              <a:t>n</a:t>
            </a:r>
            <a:r>
              <a:rPr sz="2800" b="1" spc="-125" dirty="0">
                <a:latin typeface="Arial"/>
                <a:cs typeface="Arial"/>
              </a:rPr>
              <a:t>c</a:t>
            </a:r>
            <a:r>
              <a:rPr sz="2800" b="1" spc="-80" dirty="0">
                <a:latin typeface="Arial"/>
                <a:cs typeface="Arial"/>
              </a:rPr>
              <a:t>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5" dirty="0">
                <a:latin typeface="Arial"/>
                <a:cs typeface="Arial"/>
              </a:rPr>
              <a:t>o</a:t>
            </a:r>
            <a:r>
              <a:rPr sz="2800" b="1" spc="-55" dirty="0">
                <a:latin typeface="Arial"/>
                <a:cs typeface="Arial"/>
              </a:rPr>
              <a:t>r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85" dirty="0">
                <a:latin typeface="Arial"/>
                <a:cs typeface="Arial"/>
              </a:rPr>
              <a:t>C</a:t>
            </a:r>
            <a:r>
              <a:rPr sz="2800" b="1" spc="-65" dirty="0">
                <a:latin typeface="Arial"/>
                <a:cs typeface="Arial"/>
              </a:rPr>
              <a:t>l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-125" dirty="0">
                <a:latin typeface="Arial"/>
                <a:cs typeface="Arial"/>
              </a:rPr>
              <a:t>a</a:t>
            </a:r>
            <a:r>
              <a:rPr sz="2800" b="1" spc="-40" dirty="0">
                <a:latin typeface="Arial"/>
                <a:cs typeface="Arial"/>
              </a:rPr>
              <a:t>r</a:t>
            </a:r>
            <a:r>
              <a:rPr sz="2800" b="1" spc="-105" dirty="0">
                <a:latin typeface="Arial"/>
                <a:cs typeface="Arial"/>
              </a:rPr>
              <a:t>ou</a:t>
            </a:r>
            <a:r>
              <a:rPr sz="2800" b="1" spc="-50" dirty="0"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13096" y="1851875"/>
            <a:ext cx="244475" cy="267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spc="-110" dirty="0">
                <a:latin typeface="Arial"/>
                <a:cs typeface="Arial"/>
              </a:rPr>
              <a:t>50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110" dirty="0">
                <a:latin typeface="Arial"/>
                <a:cs typeface="Arial"/>
              </a:rPr>
              <a:t>40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110" dirty="0">
                <a:latin typeface="Arial"/>
                <a:cs typeface="Arial"/>
              </a:rPr>
              <a:t>30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110" dirty="0"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110" dirty="0"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00">
              <a:latin typeface="Times New Roman"/>
              <a:cs typeface="Times New Roman"/>
            </a:endParaRPr>
          </a:p>
          <a:p>
            <a:pPr marL="107314" algn="ctr">
              <a:lnSpc>
                <a:spcPct val="100000"/>
              </a:lnSpc>
            </a:pPr>
            <a:r>
              <a:rPr sz="1700" spc="-80" dirty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72367" y="4595554"/>
            <a:ext cx="113919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7795">
              <a:lnSpc>
                <a:spcPct val="109100"/>
              </a:lnSpc>
            </a:pPr>
            <a:r>
              <a:rPr sz="1700" spc="-15" dirty="0">
                <a:latin typeface="Arial"/>
                <a:cs typeface="Arial"/>
              </a:rPr>
              <a:t>s</a:t>
            </a:r>
            <a:r>
              <a:rPr sz="1700" spc="-110" dirty="0">
                <a:latin typeface="Arial"/>
                <a:cs typeface="Arial"/>
              </a:rPr>
              <a:t>u</a:t>
            </a:r>
            <a:r>
              <a:rPr sz="1700" spc="-15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-110" dirty="0">
                <a:latin typeface="Arial"/>
                <a:cs typeface="Arial"/>
              </a:rPr>
              <a:t>a</a:t>
            </a:r>
            <a:r>
              <a:rPr sz="1700" spc="-25" dirty="0">
                <a:latin typeface="Arial"/>
                <a:cs typeface="Arial"/>
              </a:rPr>
              <a:t>i</a:t>
            </a:r>
            <a:r>
              <a:rPr sz="1700" spc="-110" dirty="0">
                <a:latin typeface="Arial"/>
                <a:cs typeface="Arial"/>
              </a:rPr>
              <a:t>ne</a:t>
            </a:r>
            <a:r>
              <a:rPr sz="1700" spc="-80" dirty="0">
                <a:latin typeface="Arial"/>
                <a:cs typeface="Arial"/>
              </a:rPr>
              <a:t>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i</a:t>
            </a:r>
            <a:r>
              <a:rPr sz="1700" spc="-100" dirty="0">
                <a:latin typeface="Arial"/>
                <a:cs typeface="Arial"/>
              </a:rPr>
              <a:t>m</a:t>
            </a:r>
            <a:r>
              <a:rPr sz="1700" spc="-110" dirty="0">
                <a:latin typeface="Arial"/>
                <a:cs typeface="Arial"/>
              </a:rPr>
              <a:t>p</a:t>
            </a:r>
            <a:r>
              <a:rPr sz="1700" spc="-95" dirty="0">
                <a:latin typeface="Arial"/>
                <a:cs typeface="Arial"/>
              </a:rPr>
              <a:t>r</a:t>
            </a:r>
            <a:r>
              <a:rPr sz="1700" spc="-110" dirty="0">
                <a:latin typeface="Arial"/>
                <a:cs typeface="Arial"/>
              </a:rPr>
              <a:t>o</a:t>
            </a:r>
            <a:r>
              <a:rPr sz="1700" spc="-254" dirty="0">
                <a:latin typeface="Arial"/>
                <a:cs typeface="Arial"/>
              </a:rPr>
              <a:t>v</a:t>
            </a:r>
            <a:r>
              <a:rPr sz="1700" spc="-110" dirty="0">
                <a:latin typeface="Arial"/>
                <a:cs typeface="Arial"/>
              </a:rPr>
              <a:t>e</a:t>
            </a:r>
            <a:r>
              <a:rPr sz="1700" spc="-100" dirty="0">
                <a:latin typeface="Arial"/>
                <a:cs typeface="Arial"/>
              </a:rPr>
              <a:t>m</a:t>
            </a:r>
            <a:r>
              <a:rPr sz="1700" spc="-110" dirty="0">
                <a:latin typeface="Arial"/>
                <a:cs typeface="Arial"/>
              </a:rPr>
              <a:t>en</a:t>
            </a:r>
            <a:r>
              <a:rPr sz="1700" spc="-40" dirty="0"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13800" y="4595554"/>
            <a:ext cx="1592580" cy="80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9100"/>
              </a:lnSpc>
            </a:pPr>
            <a:r>
              <a:rPr sz="1700" spc="-15" dirty="0">
                <a:latin typeface="Arial"/>
                <a:cs typeface="Arial"/>
              </a:rPr>
              <a:t>s</a:t>
            </a:r>
            <a:r>
              <a:rPr sz="1700" spc="-110" dirty="0">
                <a:latin typeface="Arial"/>
                <a:cs typeface="Arial"/>
              </a:rPr>
              <a:t>o</a:t>
            </a:r>
            <a:r>
              <a:rPr sz="1700" spc="-100" dirty="0">
                <a:latin typeface="Arial"/>
                <a:cs typeface="Arial"/>
              </a:rPr>
              <a:t>m</a:t>
            </a:r>
            <a:r>
              <a:rPr sz="1700" spc="-80" dirty="0">
                <a:latin typeface="Arial"/>
                <a:cs typeface="Arial"/>
              </a:rPr>
              <a:t>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i</a:t>
            </a:r>
            <a:r>
              <a:rPr sz="1700" spc="-100" dirty="0">
                <a:latin typeface="Arial"/>
                <a:cs typeface="Arial"/>
              </a:rPr>
              <a:t>m</a:t>
            </a:r>
            <a:r>
              <a:rPr sz="1700" spc="-110" dirty="0">
                <a:latin typeface="Arial"/>
                <a:cs typeface="Arial"/>
              </a:rPr>
              <a:t>p</a:t>
            </a:r>
            <a:r>
              <a:rPr sz="1700" spc="-95" dirty="0">
                <a:latin typeface="Arial"/>
                <a:cs typeface="Arial"/>
              </a:rPr>
              <a:t>r</a:t>
            </a:r>
            <a:r>
              <a:rPr sz="1700" spc="-110" dirty="0">
                <a:latin typeface="Arial"/>
                <a:cs typeface="Arial"/>
              </a:rPr>
              <a:t>o</a:t>
            </a:r>
            <a:r>
              <a:rPr sz="1700" spc="-254" dirty="0">
                <a:latin typeface="Arial"/>
                <a:cs typeface="Arial"/>
              </a:rPr>
              <a:t>v</a:t>
            </a:r>
            <a:r>
              <a:rPr sz="1700" spc="-110" dirty="0">
                <a:latin typeface="Arial"/>
                <a:cs typeface="Arial"/>
              </a:rPr>
              <a:t>e</a:t>
            </a:r>
            <a:r>
              <a:rPr sz="1700" spc="-100" dirty="0">
                <a:latin typeface="Arial"/>
                <a:cs typeface="Arial"/>
              </a:rPr>
              <a:t>m</a:t>
            </a:r>
            <a:r>
              <a:rPr sz="1700" spc="-110" dirty="0">
                <a:latin typeface="Arial"/>
                <a:cs typeface="Arial"/>
              </a:rPr>
              <a:t>en</a:t>
            </a:r>
            <a:r>
              <a:rPr sz="1700" spc="-40" dirty="0">
                <a:latin typeface="Arial"/>
                <a:cs typeface="Arial"/>
              </a:rPr>
              <a:t>t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-110" dirty="0">
                <a:latin typeface="Arial"/>
                <a:cs typeface="Arial"/>
              </a:rPr>
              <a:t>he</a:t>
            </a:r>
            <a:r>
              <a:rPr sz="1700" spc="-80" dirty="0">
                <a:latin typeface="Arial"/>
                <a:cs typeface="Arial"/>
              </a:rPr>
              <a:t>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r</a:t>
            </a:r>
            <a:r>
              <a:rPr sz="1700" spc="-110" dirty="0">
                <a:latin typeface="Arial"/>
                <a:cs typeface="Arial"/>
              </a:rPr>
              <a:t>e</a:t>
            </a:r>
            <a:r>
              <a:rPr sz="1700" spc="-25" dirty="0">
                <a:latin typeface="Arial"/>
                <a:cs typeface="Arial"/>
              </a:rPr>
              <a:t>l</a:t>
            </a:r>
            <a:r>
              <a:rPr sz="1700" spc="-110" dirty="0">
                <a:latin typeface="Arial"/>
                <a:cs typeface="Arial"/>
              </a:rPr>
              <a:t>ap</a:t>
            </a:r>
            <a:r>
              <a:rPr sz="1700" spc="-15" dirty="0">
                <a:latin typeface="Arial"/>
                <a:cs typeface="Arial"/>
              </a:rPr>
              <a:t>s</a:t>
            </a:r>
            <a:r>
              <a:rPr sz="1700" spc="-80" dirty="0"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77372" y="4595554"/>
            <a:ext cx="141541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10" dirty="0">
                <a:latin typeface="Arial"/>
                <a:cs typeface="Arial"/>
              </a:rPr>
              <a:t>n</a:t>
            </a:r>
            <a:r>
              <a:rPr sz="1700" spc="-80" dirty="0">
                <a:latin typeface="Arial"/>
                <a:cs typeface="Arial"/>
              </a:rPr>
              <a:t>o</a:t>
            </a:r>
            <a:r>
              <a:rPr sz="1700" spc="-25" dirty="0">
                <a:latin typeface="Arial"/>
                <a:cs typeface="Arial"/>
              </a:rPr>
              <a:t> i</a:t>
            </a:r>
            <a:r>
              <a:rPr sz="1700" spc="-100" dirty="0">
                <a:latin typeface="Arial"/>
                <a:cs typeface="Arial"/>
              </a:rPr>
              <a:t>m</a:t>
            </a:r>
            <a:r>
              <a:rPr sz="1700" spc="-110" dirty="0">
                <a:latin typeface="Arial"/>
                <a:cs typeface="Arial"/>
              </a:rPr>
              <a:t>p</a:t>
            </a:r>
            <a:r>
              <a:rPr sz="1700" spc="-95" dirty="0">
                <a:latin typeface="Arial"/>
                <a:cs typeface="Arial"/>
              </a:rPr>
              <a:t>r</a:t>
            </a:r>
            <a:r>
              <a:rPr sz="1700" spc="-110" dirty="0">
                <a:latin typeface="Arial"/>
                <a:cs typeface="Arial"/>
              </a:rPr>
              <a:t>o</a:t>
            </a:r>
            <a:r>
              <a:rPr sz="1700" spc="-254" dirty="0">
                <a:latin typeface="Arial"/>
                <a:cs typeface="Arial"/>
              </a:rPr>
              <a:t>v</a:t>
            </a:r>
            <a:r>
              <a:rPr sz="1700" spc="-110" dirty="0">
                <a:latin typeface="Arial"/>
                <a:cs typeface="Arial"/>
              </a:rPr>
              <a:t>e</a:t>
            </a:r>
            <a:r>
              <a:rPr sz="1700" spc="-100" dirty="0">
                <a:latin typeface="Arial"/>
                <a:cs typeface="Arial"/>
              </a:rPr>
              <a:t>m</a:t>
            </a:r>
            <a:r>
              <a:rPr sz="1700" spc="-110" dirty="0">
                <a:latin typeface="Arial"/>
                <a:cs typeface="Arial"/>
              </a:rPr>
              <a:t>en</a:t>
            </a:r>
            <a:r>
              <a:rPr sz="1700" spc="-40" dirty="0"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18119" y="4595554"/>
            <a:ext cx="148526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5" dirty="0">
                <a:latin typeface="Arial"/>
                <a:cs typeface="Arial"/>
              </a:rPr>
              <a:t>c</a:t>
            </a:r>
            <a:r>
              <a:rPr sz="1700" spc="-25" dirty="0">
                <a:latin typeface="Arial"/>
                <a:cs typeface="Arial"/>
              </a:rPr>
              <a:t>l</a:t>
            </a:r>
            <a:r>
              <a:rPr sz="1700" spc="-110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tt</a:t>
            </a:r>
            <a:r>
              <a:rPr sz="1700" spc="-110" dirty="0">
                <a:latin typeface="Arial"/>
                <a:cs typeface="Arial"/>
              </a:rPr>
              <a:t>e</a:t>
            </a:r>
            <a:r>
              <a:rPr sz="1700" spc="-50" dirty="0">
                <a:latin typeface="Arial"/>
                <a:cs typeface="Arial"/>
              </a:rPr>
              <a:t>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50" dirty="0">
                <a:latin typeface="Arial"/>
                <a:cs typeface="Arial"/>
              </a:rPr>
              <a:t>w</a:t>
            </a:r>
            <a:r>
              <a:rPr sz="1700" spc="-110" dirty="0">
                <a:latin typeface="Arial"/>
                <a:cs typeface="Arial"/>
              </a:rPr>
              <a:t>o</a:t>
            </a:r>
            <a:r>
              <a:rPr sz="1700" spc="-95" dirty="0">
                <a:latin typeface="Arial"/>
                <a:cs typeface="Arial"/>
              </a:rPr>
              <a:t>r</a:t>
            </a:r>
            <a:r>
              <a:rPr sz="1700" spc="-15" dirty="0">
                <a:latin typeface="Arial"/>
                <a:cs typeface="Arial"/>
              </a:rPr>
              <a:t>s</a:t>
            </a:r>
            <a:r>
              <a:rPr sz="1700" spc="-110" dirty="0">
                <a:latin typeface="Arial"/>
                <a:cs typeface="Arial"/>
              </a:rPr>
              <a:t>ene</a:t>
            </a:r>
            <a:r>
              <a:rPr sz="1700" spc="-80" dirty="0">
                <a:latin typeface="Arial"/>
                <a:cs typeface="Arial"/>
              </a:rPr>
              <a:t>d</a:t>
            </a:r>
            <a:endParaRPr sz="17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5301" y="1016804"/>
            <a:ext cx="8039098" cy="5063406"/>
          </a:xfrm>
          <a:custGeom>
            <a:avLst/>
            <a:gdLst/>
            <a:ahLst/>
            <a:cxnLst/>
            <a:rect l="l" t="t" r="r" b="b"/>
            <a:pathLst>
              <a:path w="7376159" h="4672965">
                <a:moveTo>
                  <a:pt x="0" y="4672452"/>
                </a:moveTo>
                <a:lnTo>
                  <a:pt x="7375766" y="4672452"/>
                </a:lnTo>
                <a:lnTo>
                  <a:pt x="7375766" y="0"/>
                </a:lnTo>
                <a:lnTo>
                  <a:pt x="0" y="0"/>
                </a:lnTo>
                <a:lnTo>
                  <a:pt x="0" y="4672452"/>
                </a:lnTo>
                <a:close/>
              </a:path>
            </a:pathLst>
          </a:custGeom>
          <a:ln w="16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270823" y="5449268"/>
            <a:ext cx="641032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2494">
              <a:lnSpc>
                <a:spcPct val="100000"/>
              </a:lnSpc>
            </a:pP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1000" spc="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000" spc="-3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Frost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sz="1000" spc="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by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000" spc="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sz="1000" spc="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4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000" spc="-2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rk</a:t>
            </a:r>
            <a:r>
              <a:rPr sz="1000" spc="-3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(3): </a:t>
            </a:r>
            <a:r>
              <a:rPr sz="1000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sz="1000" spc="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000" spc="-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000" spc="-15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800" spc="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sz="1800" spc="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a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mpt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</a:t>
            </a:r>
            <a:r>
              <a:rPr sz="1800" spc="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8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243700" y="6218161"/>
            <a:ext cx="1410967" cy="539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633" y="304800"/>
            <a:ext cx="6858000" cy="904094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Suc</a:t>
            </a:r>
            <a:r>
              <a:rPr b="1" spc="5" dirty="0"/>
              <a:t>c</a:t>
            </a:r>
            <a:r>
              <a:rPr b="1" dirty="0"/>
              <a:t>essful</a:t>
            </a:r>
            <a:r>
              <a:rPr b="1" spc="-25" dirty="0"/>
              <a:t> </a:t>
            </a:r>
            <a:r>
              <a:rPr b="1" dirty="0"/>
              <a:t>Interventions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447800"/>
            <a:ext cx="6973458" cy="4375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fic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Good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ment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ful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cent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Rel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artn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c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omm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asu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uic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fix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Cre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ativ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istic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Ongo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(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rangin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inf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ormal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etc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8273" y="6037169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30" y="1447801"/>
            <a:ext cx="207715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1" y="152400"/>
            <a:ext cx="7728915" cy="971547"/>
          </a:xfrm>
          <a:prstGeom prst="rect">
            <a:avLst/>
          </a:prstGeom>
        </p:spPr>
        <p:txBody>
          <a:bodyPr vert="horz" wrap="square" lIns="0" tIns="301751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b="1" spc="-175" dirty="0"/>
              <a:t>T</a:t>
            </a:r>
            <a:r>
              <a:rPr b="1" dirty="0"/>
              <a:t>reatment Basi</a:t>
            </a:r>
            <a:r>
              <a:rPr b="1" spc="10" dirty="0"/>
              <a:t>c</a:t>
            </a:r>
            <a:r>
              <a:rPr b="1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1" y="1382126"/>
            <a:ext cx="7947448" cy="3958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025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onsent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ase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rvic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nly</a:t>
            </a:r>
            <a:r>
              <a:rPr sz="2800" spc="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025"/>
              </a:lnSpc>
              <a:spcAft>
                <a:spcPts val="600"/>
              </a:spcAf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ice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any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time</a:t>
            </a:r>
            <a:endParaRPr sz="2800" dirty="0">
              <a:latin typeface="Arial"/>
              <a:cs typeface="Arial"/>
            </a:endParaRPr>
          </a:p>
          <a:p>
            <a:pPr marL="241300" marR="106045" indent="-228600">
              <a:lnSpc>
                <a:spcPts val="2690"/>
              </a:lnSpc>
              <a:spcBef>
                <a:spcPts val="969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vent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eco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when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anima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ers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cli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co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025"/>
              </a:lnSpc>
              <a:spcBef>
                <a:spcPts val="359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8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work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with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mmunity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ner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025"/>
              </a:lnSpc>
              <a:spcAft>
                <a:spcPts val="600"/>
              </a:spcAft>
            </a:pP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nf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orc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within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lim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endParaRPr sz="2800" dirty="0">
              <a:latin typeface="Arial"/>
              <a:cs typeface="Arial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994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Pri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laws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str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 speak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others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we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able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gi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yo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date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ef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lang="en-US" sz="2800" spc="-20" dirty="0" smtClean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8899" y="5670588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165" y="457200"/>
            <a:ext cx="2645258" cy="968982"/>
          </a:xfrm>
          <a:prstGeom prst="rect">
            <a:avLst/>
          </a:prstGeom>
        </p:spPr>
        <p:txBody>
          <a:bodyPr vert="horz" wrap="square" lIns="0" tIns="289051" rIns="0" bIns="0" rtlCol="0" anchor="ctr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b="1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828800"/>
            <a:ext cx="8251926" cy="3267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Wh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g?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Char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acte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ristic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din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with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lang="en-US" sz="2800" spc="-1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Anima</a:t>
            </a:r>
            <a:r>
              <a:rPr sz="2800" spc="-5" dirty="0" smtClean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5"/>
              </a:lnSpc>
              <a:spcBef>
                <a:spcPts val="67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Pra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ctic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5"/>
              </a:lnSpc>
              <a:spcAft>
                <a:spcPts val="600"/>
              </a:spcAf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ard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ior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Und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ers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vic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erv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/Ser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xt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543655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1" y="190358"/>
            <a:ext cx="7728915" cy="971547"/>
          </a:xfrm>
          <a:prstGeom prst="rect">
            <a:avLst/>
          </a:prstGeom>
        </p:spPr>
        <p:txBody>
          <a:bodyPr vert="horz" wrap="square" lIns="0" tIns="301751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b="1" dirty="0"/>
              <a:t>As</a:t>
            </a:r>
            <a:r>
              <a:rPr b="1" spc="5" dirty="0"/>
              <a:t>s</a:t>
            </a:r>
            <a:r>
              <a:rPr b="1" dirty="0"/>
              <a:t>ess</a:t>
            </a:r>
            <a:r>
              <a:rPr b="1" spc="5" dirty="0"/>
              <a:t>m</a:t>
            </a:r>
            <a:r>
              <a:rPr b="1" dirty="0"/>
              <a:t>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598" y="1523999"/>
            <a:ext cx="7534909" cy="459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Unde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sta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nd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where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  <a:spcAft>
                <a:spcPts val="600"/>
              </a:spcAf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Helps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7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eal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ien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isn’t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ready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  <a:spcAft>
                <a:spcPts val="600"/>
              </a:spcAf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ave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rm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5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Determines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5"/>
              </a:lnSpc>
              <a:spcAft>
                <a:spcPts val="600"/>
              </a:spcAft>
            </a:pP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atme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ou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ndi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idual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3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34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coach</a:t>
            </a:r>
            <a:endParaRPr sz="2800" dirty="0">
              <a:latin typeface="Arial"/>
              <a:cs typeface="Arial"/>
            </a:endParaRPr>
          </a:p>
          <a:p>
            <a:pPr marL="241300" marR="85725" indent="-228600">
              <a:lnSpc>
                <a:spcPts val="3020"/>
              </a:lnSpc>
              <a:spcBef>
                <a:spcPts val="104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ly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rvic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when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 has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unwi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9295" y="5972251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7951" y="927227"/>
            <a:ext cx="3567556" cy="2013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35145"/>
            <a:ext cx="422869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b="1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4500" b="1" spc="1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4500" b="1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4500" b="1" spc="10" dirty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4500" b="1" dirty="0">
                <a:solidFill>
                  <a:srgbClr val="006FC0"/>
                </a:solidFill>
                <a:latin typeface="Arial"/>
                <a:cs typeface="Arial"/>
              </a:rPr>
              <a:t>sm</a:t>
            </a:r>
            <a:r>
              <a:rPr sz="4500" b="1" spc="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4500" b="1" dirty="0">
                <a:solidFill>
                  <a:srgbClr val="006FC0"/>
                </a:solidFill>
                <a:latin typeface="Arial"/>
                <a:cs typeface="Arial"/>
              </a:rPr>
              <a:t>nts</a:t>
            </a:r>
            <a:endParaRPr sz="45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181100"/>
            <a:ext cx="3982975" cy="341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252525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Health</a:t>
            </a:r>
            <a:r>
              <a:rPr sz="23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&amp; Sa</a:t>
            </a:r>
            <a:r>
              <a:rPr sz="2300" spc="-1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ety</a:t>
            </a:r>
            <a:r>
              <a:rPr sz="23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Checklist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52525"/>
              </a:buClr>
              <a:buFont typeface="Arial"/>
              <a:buAutoNum type="arabicPeriod"/>
            </a:pP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52525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Function</a:t>
            </a:r>
            <a:r>
              <a:rPr sz="23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Checklist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252525"/>
              </a:buClr>
              <a:buFont typeface="Arial"/>
              <a:buAutoNum type="arabicPeriod"/>
            </a:pP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52525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Sa</a:t>
            </a:r>
            <a:r>
              <a:rPr sz="2300" spc="-1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23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300" spc="-2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entory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252525"/>
              </a:buClr>
              <a:buFont typeface="Arial"/>
              <a:buAutoNum type="arabicPeriod"/>
            </a:pPr>
            <a:endParaRPr sz="1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52525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300" spc="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utter</a:t>
            </a:r>
            <a:r>
              <a:rPr sz="23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Bel</a:t>
            </a:r>
            <a:r>
              <a:rPr sz="2300" spc="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efs</a:t>
            </a:r>
            <a:r>
              <a:rPr sz="23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Checklist</a:t>
            </a:r>
            <a:endParaRPr sz="23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60"/>
              </a:spcBef>
            </a:pP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Page</a:t>
            </a:r>
            <a:r>
              <a:rPr sz="14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52525"/>
                </a:solidFill>
                <a:latin typeface="Arial"/>
                <a:cs typeface="Arial"/>
              </a:rPr>
              <a:t>31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52525"/>
              </a:buClr>
              <a:buFont typeface="Arial"/>
              <a:buAutoNum type="arabicPeriod" startAt="5"/>
              <a:tabLst>
                <a:tab pos="469900" algn="l"/>
              </a:tabLst>
            </a:pP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300" spc="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utter</a:t>
            </a:r>
            <a:r>
              <a:rPr sz="23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Image</a:t>
            </a:r>
            <a:r>
              <a:rPr sz="23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52525"/>
                </a:solidFill>
                <a:latin typeface="Arial"/>
                <a:cs typeface="Arial"/>
              </a:rPr>
              <a:t>Rating</a:t>
            </a:r>
            <a:endParaRPr sz="23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40"/>
              </a:spcBef>
            </a:pP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[Fro</a:t>
            </a:r>
            <a:r>
              <a:rPr sz="90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t,</a:t>
            </a:r>
            <a:r>
              <a:rPr sz="9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Ste</a:t>
            </a:r>
            <a:r>
              <a:rPr sz="900" spc="5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ete</a:t>
            </a:r>
            <a:r>
              <a:rPr sz="9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9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oli</a:t>
            </a:r>
            <a:r>
              <a:rPr sz="9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9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Renau</a:t>
            </a:r>
            <a:r>
              <a:rPr sz="900" spc="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9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52525"/>
                </a:solidFill>
                <a:latin typeface="Arial"/>
                <a:cs typeface="Arial"/>
              </a:rPr>
              <a:t>2008]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094" y="4620373"/>
            <a:ext cx="3048000" cy="183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8094" y="4584915"/>
            <a:ext cx="3048000" cy="1831975"/>
          </a:xfrm>
          <a:prstGeom prst="rect">
            <a:avLst/>
          </a:prstGeom>
          <a:ln w="6350">
            <a:solidFill>
              <a:srgbClr val="00AD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2405">
              <a:lnSpc>
                <a:spcPct val="100000"/>
              </a:lnSpc>
            </a:pPr>
            <a:r>
              <a:rPr sz="1800" dirty="0">
                <a:solidFill>
                  <a:srgbClr val="0052A4"/>
                </a:solidFill>
                <a:latin typeface="Arial"/>
                <a:cs typeface="Arial"/>
              </a:rPr>
              <a:t>VHA</a:t>
            </a:r>
            <a:r>
              <a:rPr sz="1800" spc="-135" dirty="0">
                <a:solidFill>
                  <a:srgbClr val="0052A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52A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52A4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0052A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52A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52A4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0052A4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  <a:p>
            <a:pPr marL="198501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52A4"/>
                </a:solidFill>
                <a:latin typeface="Arial"/>
                <a:cs typeface="Arial"/>
              </a:rPr>
              <a:t>Pa</a:t>
            </a:r>
            <a:r>
              <a:rPr sz="1400" spc="-10" dirty="0">
                <a:solidFill>
                  <a:srgbClr val="0052A4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52A4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52A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2A4"/>
                </a:solidFill>
                <a:latin typeface="Arial"/>
                <a:cs typeface="Arial"/>
              </a:rPr>
              <a:t>34</a:t>
            </a:r>
            <a:r>
              <a:rPr sz="1400" spc="-10" dirty="0">
                <a:solidFill>
                  <a:srgbClr val="0052A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2A4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52A4"/>
                </a:solidFill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8094" y="4888661"/>
            <a:ext cx="1757426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6375" y="924329"/>
            <a:ext cx="4399025" cy="3402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8456" y="5536361"/>
            <a:ext cx="1696212" cy="603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8910" y="190106"/>
            <a:ext cx="5669534" cy="570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800" y="2599563"/>
            <a:ext cx="1371600" cy="3268345"/>
          </a:xfrm>
          <a:custGeom>
            <a:avLst/>
            <a:gdLst/>
            <a:ahLst/>
            <a:cxnLst/>
            <a:rect l="l" t="t" r="r" b="b"/>
            <a:pathLst>
              <a:path w="1371600" h="3268345">
                <a:moveTo>
                  <a:pt x="0" y="0"/>
                </a:moveTo>
                <a:lnTo>
                  <a:pt x="56240" y="378"/>
                </a:lnTo>
                <a:lnTo>
                  <a:pt x="111229" y="1496"/>
                </a:lnTo>
                <a:lnTo>
                  <a:pt x="164791" y="3322"/>
                </a:lnTo>
                <a:lnTo>
                  <a:pt x="216749" y="5827"/>
                </a:lnTo>
                <a:lnTo>
                  <a:pt x="266926" y="8983"/>
                </a:lnTo>
                <a:lnTo>
                  <a:pt x="315145" y="12759"/>
                </a:lnTo>
                <a:lnTo>
                  <a:pt x="361231" y="17126"/>
                </a:lnTo>
                <a:lnTo>
                  <a:pt x="405006" y="22055"/>
                </a:lnTo>
                <a:lnTo>
                  <a:pt x="446293" y="27516"/>
                </a:lnTo>
                <a:lnTo>
                  <a:pt x="484917" y="33480"/>
                </a:lnTo>
                <a:lnTo>
                  <a:pt x="553468" y="46798"/>
                </a:lnTo>
                <a:lnTo>
                  <a:pt x="609244" y="61775"/>
                </a:lnTo>
                <a:lnTo>
                  <a:pt x="650833" y="78175"/>
                </a:lnTo>
                <a:lnTo>
                  <a:pt x="683526" y="104926"/>
                </a:lnTo>
                <a:lnTo>
                  <a:pt x="685800" y="114300"/>
                </a:lnTo>
                <a:lnTo>
                  <a:pt x="685800" y="1606677"/>
                </a:lnTo>
                <a:lnTo>
                  <a:pt x="688073" y="1616050"/>
                </a:lnTo>
                <a:lnTo>
                  <a:pt x="720766" y="1642801"/>
                </a:lnTo>
                <a:lnTo>
                  <a:pt x="762355" y="1659201"/>
                </a:lnTo>
                <a:lnTo>
                  <a:pt x="818131" y="1674178"/>
                </a:lnTo>
                <a:lnTo>
                  <a:pt x="886682" y="1687496"/>
                </a:lnTo>
                <a:lnTo>
                  <a:pt x="925306" y="1693460"/>
                </a:lnTo>
                <a:lnTo>
                  <a:pt x="966593" y="1698921"/>
                </a:lnTo>
                <a:lnTo>
                  <a:pt x="1010368" y="1703850"/>
                </a:lnTo>
                <a:lnTo>
                  <a:pt x="1056454" y="1708217"/>
                </a:lnTo>
                <a:lnTo>
                  <a:pt x="1104673" y="1711993"/>
                </a:lnTo>
                <a:lnTo>
                  <a:pt x="1154850" y="1715149"/>
                </a:lnTo>
                <a:lnTo>
                  <a:pt x="1206808" y="1717654"/>
                </a:lnTo>
                <a:lnTo>
                  <a:pt x="1260370" y="1719480"/>
                </a:lnTo>
                <a:lnTo>
                  <a:pt x="1315359" y="1720598"/>
                </a:lnTo>
                <a:lnTo>
                  <a:pt x="1371600" y="1720977"/>
                </a:lnTo>
                <a:lnTo>
                  <a:pt x="1315359" y="1721355"/>
                </a:lnTo>
                <a:lnTo>
                  <a:pt x="1260370" y="1722469"/>
                </a:lnTo>
                <a:lnTo>
                  <a:pt x="1206808" y="1724291"/>
                </a:lnTo>
                <a:lnTo>
                  <a:pt x="1154850" y="1726791"/>
                </a:lnTo>
                <a:lnTo>
                  <a:pt x="1104673" y="1729940"/>
                </a:lnTo>
                <a:lnTo>
                  <a:pt x="1056454" y="1733708"/>
                </a:lnTo>
                <a:lnTo>
                  <a:pt x="1010368" y="1738067"/>
                </a:lnTo>
                <a:lnTo>
                  <a:pt x="966593" y="1742987"/>
                </a:lnTo>
                <a:lnTo>
                  <a:pt x="925306" y="1748439"/>
                </a:lnTo>
                <a:lnTo>
                  <a:pt x="886682" y="1754393"/>
                </a:lnTo>
                <a:lnTo>
                  <a:pt x="818131" y="1767693"/>
                </a:lnTo>
                <a:lnTo>
                  <a:pt x="762355" y="1782653"/>
                </a:lnTo>
                <a:lnTo>
                  <a:pt x="720766" y="1799038"/>
                </a:lnTo>
                <a:lnTo>
                  <a:pt x="688073" y="1825777"/>
                </a:lnTo>
                <a:lnTo>
                  <a:pt x="685800" y="1835150"/>
                </a:lnTo>
                <a:lnTo>
                  <a:pt x="685800" y="3153537"/>
                </a:lnTo>
                <a:lnTo>
                  <a:pt x="683526" y="3162912"/>
                </a:lnTo>
                <a:lnTo>
                  <a:pt x="650833" y="3189666"/>
                </a:lnTo>
                <a:lnTo>
                  <a:pt x="609244" y="3206066"/>
                </a:lnTo>
                <a:lnTo>
                  <a:pt x="553468" y="3221043"/>
                </a:lnTo>
                <a:lnTo>
                  <a:pt x="484917" y="3234361"/>
                </a:lnTo>
                <a:lnTo>
                  <a:pt x="446293" y="3240324"/>
                </a:lnTo>
                <a:lnTo>
                  <a:pt x="405006" y="3245785"/>
                </a:lnTo>
                <a:lnTo>
                  <a:pt x="361231" y="3250713"/>
                </a:lnTo>
                <a:lnTo>
                  <a:pt x="315145" y="3255080"/>
                </a:lnTo>
                <a:lnTo>
                  <a:pt x="266926" y="3258855"/>
                </a:lnTo>
                <a:lnTo>
                  <a:pt x="216749" y="3262010"/>
                </a:lnTo>
                <a:lnTo>
                  <a:pt x="164791" y="3264515"/>
                </a:lnTo>
                <a:lnTo>
                  <a:pt x="111229" y="3266341"/>
                </a:lnTo>
                <a:lnTo>
                  <a:pt x="56240" y="3267458"/>
                </a:lnTo>
                <a:lnTo>
                  <a:pt x="0" y="3267837"/>
                </a:lnTo>
              </a:path>
            </a:pathLst>
          </a:custGeom>
          <a:ln w="444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9123" y="4065959"/>
            <a:ext cx="6529705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3840" marR="5080">
              <a:lnSpc>
                <a:spcPct val="100000"/>
              </a:lnSpc>
            </a:pP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rm R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ctio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: 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May</a:t>
            </a:r>
            <a:r>
              <a:rPr sz="1800" b="1" spc="-10" dirty="0">
                <a:solidFill>
                  <a:srgbClr val="D5DF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D5DF21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D5DF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be o</a:t>
            </a:r>
            <a:r>
              <a:rPr sz="1800" b="1" spc="5" dirty="0">
                <a:solidFill>
                  <a:srgbClr val="D5DF21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D5DF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to ch</a:t>
            </a:r>
            <a:r>
              <a:rPr sz="1800" b="1" spc="-10" dirty="0">
                <a:solidFill>
                  <a:srgbClr val="D5DF21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D5DF21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D5DF21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D5DF21"/>
                </a:solidFill>
                <a:latin typeface="Arial"/>
                <a:cs typeface="Arial"/>
              </a:rPr>
              <a:t>g</a:t>
            </a:r>
            <a:endParaRPr sz="18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85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638300" algn="l"/>
                <a:tab pos="2197100" algn="l"/>
              </a:tabLst>
            </a:pPr>
            <a:r>
              <a:rPr sz="3600" b="1" dirty="0">
                <a:solidFill>
                  <a:srgbClr val="D2D2D2"/>
                </a:solidFill>
                <a:latin typeface="Arial"/>
                <a:cs typeface="Arial"/>
              </a:rPr>
              <a:t>Stages	of	Chan</a:t>
            </a:r>
            <a:r>
              <a:rPr sz="3600" b="1" spc="-15" dirty="0">
                <a:solidFill>
                  <a:srgbClr val="D2D2D2"/>
                </a:solidFill>
                <a:latin typeface="Arial"/>
                <a:cs typeface="Arial"/>
              </a:rPr>
              <a:t>g</a:t>
            </a:r>
            <a:r>
              <a:rPr sz="3600" b="1" dirty="0">
                <a:solidFill>
                  <a:srgbClr val="D2D2D2"/>
                </a:solidFill>
                <a:latin typeface="Arial"/>
                <a:cs typeface="Arial"/>
              </a:rPr>
              <a:t>e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15200" y="6231737"/>
            <a:ext cx="1381505" cy="491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099" y="304800"/>
            <a:ext cx="7728915" cy="971547"/>
          </a:xfrm>
          <a:prstGeom prst="rect">
            <a:avLst/>
          </a:prstGeom>
        </p:spPr>
        <p:txBody>
          <a:bodyPr vert="horz" wrap="square" lIns="0" tIns="301751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b="1" dirty="0"/>
              <a:t>Harm Red</a:t>
            </a:r>
            <a:r>
              <a:rPr b="1" spc="-15" dirty="0"/>
              <a:t>u</a:t>
            </a:r>
            <a:r>
              <a:rPr b="1" dirty="0"/>
              <a:t>ction (HR)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977" y="1343188"/>
            <a:ext cx="8131658" cy="505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60400" indent="-228600"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red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the 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rmful co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ces</a:t>
            </a:r>
            <a:r>
              <a:rPr sz="2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of 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risk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avi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without req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iring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ur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fully stop</a:t>
            </a:r>
            <a:endParaRPr sz="2800" dirty="0">
              <a:latin typeface="Arial"/>
              <a:cs typeface="Arial"/>
            </a:endParaRPr>
          </a:p>
          <a:p>
            <a:pPr marL="241300" marR="129539" indent="-228600">
              <a:spcBef>
                <a:spcPts val="969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dis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ardin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/let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can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ma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 situ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tion wor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spcBef>
                <a:spcPts val="39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Eng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ser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ice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provid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rs</a:t>
            </a:r>
            <a:r>
              <a:rPr sz="2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to 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elp with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practical</a:t>
            </a:r>
            <a:endParaRPr sz="2800" dirty="0">
              <a:latin typeface="Arial"/>
              <a:cs typeface="Arial"/>
            </a:endParaRPr>
          </a:p>
          <a:p>
            <a:pPr marL="241300">
              <a:spcAft>
                <a:spcPts val="600"/>
              </a:spcAf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lutions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e.g.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thw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ys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for obje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arding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spcBef>
                <a:spcPts val="38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Wh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uld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this look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like for anim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ardin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spcBef>
                <a:spcPts val="375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Som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times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if 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essful</a:t>
            </a:r>
            <a:r>
              <a:rPr sz="2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client will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age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endParaRPr sz="2800" dirty="0">
              <a:latin typeface="Arial"/>
              <a:cs typeface="Arial"/>
            </a:endParaRPr>
          </a:p>
          <a:p>
            <a:pPr marL="241300">
              <a:spcAft>
                <a:spcPts val="600"/>
              </a:spcAf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2988" y="6063674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Harm Red</a:t>
            </a:r>
            <a:r>
              <a:rPr spc="-15" dirty="0"/>
              <a:t>u</a:t>
            </a:r>
            <a:r>
              <a:rPr dirty="0"/>
              <a:t>ction (HR)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74565"/>
            <a:ext cx="7826858" cy="388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sz="2800" spc="-34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pk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Har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propos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5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steps: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lnSpc>
                <a:spcPts val="319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AutoNum type="arabicPeriod"/>
              <a:tabLst>
                <a:tab pos="52832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Enga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who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HR</a:t>
            </a:r>
            <a:endParaRPr sz="2800" dirty="0">
              <a:latin typeface="Arial"/>
              <a:cs typeface="Arial"/>
            </a:endParaRPr>
          </a:p>
          <a:p>
            <a:pPr marL="527685">
              <a:lnSpc>
                <a:spcPts val="3190"/>
              </a:lnSpc>
              <a:spcAft>
                <a:spcPts val="600"/>
              </a:spcAft>
            </a:pP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approach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spcAft>
                <a:spcPts val="600"/>
              </a:spcAft>
              <a:buClr>
                <a:srgbClr val="252525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Build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HR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Asse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harm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ial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Cre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te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HR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endParaRPr sz="28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spcAft>
                <a:spcPts val="600"/>
              </a:spcAft>
              <a:buClr>
                <a:srgbClr val="252525"/>
              </a:buClr>
              <a:buFont typeface="Arial"/>
              <a:buAutoNum type="arabicPeriod" startAt="2"/>
              <a:tabLst>
                <a:tab pos="52832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Imple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ment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HR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plan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972251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52400"/>
            <a:ext cx="7728915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75" dirty="0"/>
              <a:t>T</a:t>
            </a:r>
            <a:r>
              <a:rPr b="1" dirty="0"/>
              <a:t>reatment vs. Enforcement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24000"/>
            <a:ext cx="7947126" cy="3891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17475" indent="-228600">
              <a:lnSpc>
                <a:spcPct val="90000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Enfo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ly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pti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cl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-compliant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home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puts th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endParaRPr sz="2800" dirty="0">
              <a:latin typeface="Arial"/>
              <a:cs typeface="Arial"/>
            </a:endParaRPr>
          </a:p>
          <a:p>
            <a:pPr marL="241300" marR="23495" indent="-228600">
              <a:lnSpc>
                <a:spcPts val="3030"/>
              </a:lnSpc>
              <a:spcBef>
                <a:spcPts val="1035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Duty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mmo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dat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30" dirty="0">
                <a:solidFill>
                  <a:srgbClr val="252525"/>
                </a:solidFill>
                <a:latin typeface="Arial"/>
                <a:cs typeface="Arial"/>
              </a:rPr>
              <a:t>—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time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Engaging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with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ice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provider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th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ust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f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step</a:t>
            </a:r>
            <a:endParaRPr sz="2800" dirty="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Clients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rth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del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oft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ore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treatment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teps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addres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stat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home.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972251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799" y="304800"/>
            <a:ext cx="7728915" cy="751230"/>
          </a:xfrm>
          <a:prstGeom prst="rect">
            <a:avLst/>
          </a:prstGeom>
        </p:spPr>
        <p:txBody>
          <a:bodyPr vert="horz" wrap="square" lIns="0" tIns="83565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b="1" dirty="0"/>
              <a:t>The Power of the Uniform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0855" y="2080374"/>
            <a:ext cx="7202805" cy="359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413510" indent="-228600">
              <a:lnSpc>
                <a:spcPct val="90000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Some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moti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so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5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in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rm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akes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or 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efe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4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pop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ula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ion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  <a:spcAft>
                <a:spcPts val="600"/>
              </a:spcAf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oft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’t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gh</a:t>
            </a:r>
            <a:endParaRPr sz="2800" dirty="0">
              <a:latin typeface="Arial"/>
              <a:cs typeface="Arial"/>
            </a:endParaRPr>
          </a:p>
          <a:p>
            <a:pPr marL="241300" marR="5080" indent="-228600">
              <a:lnSpc>
                <a:spcPts val="3030"/>
              </a:lnSpc>
              <a:spcBef>
                <a:spcPts val="1045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isit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 b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ta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65554" y="5972251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0428" y="1752600"/>
            <a:ext cx="1926463" cy="1984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827" y="304800"/>
            <a:ext cx="8131658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Inside the m</a:t>
            </a:r>
            <a:r>
              <a:rPr b="1" spc="10" dirty="0"/>
              <a:t>i</a:t>
            </a:r>
            <a:r>
              <a:rPr b="1" dirty="0"/>
              <a:t>nd</a:t>
            </a:r>
            <a:r>
              <a:rPr b="1" spc="-15" dirty="0"/>
              <a:t> </a:t>
            </a:r>
            <a:r>
              <a:rPr b="1" dirty="0"/>
              <a:t>of our Clients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037" y="1600200"/>
            <a:ext cx="7826859" cy="4292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Clients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mis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ful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tem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5"/>
              </a:lnSpc>
              <a:spcAft>
                <a:spcPts val="600"/>
              </a:spcAf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int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ene</a:t>
            </a:r>
            <a:endParaRPr sz="2800" dirty="0">
              <a:latin typeface="Arial"/>
              <a:cs typeface="Arial"/>
            </a:endParaRPr>
          </a:p>
          <a:p>
            <a:pPr marL="241300" marR="631190" indent="-228600">
              <a:lnSpc>
                <a:spcPts val="3020"/>
              </a:lnSpc>
              <a:spcBef>
                <a:spcPts val="1045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34036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Ext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ely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sful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to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rem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ov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ob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nima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s,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tre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xi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ety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3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Fear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ul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bein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ted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have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ad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  <a:spcAft>
                <a:spcPts val="600"/>
              </a:spcAf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rie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st,</a:t>
            </a:r>
            <a:endParaRPr sz="2800" dirty="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Fear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lo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trol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ove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be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gings/a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nima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what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might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pen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 ob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j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nima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5143" y="5867400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943" y="239370"/>
            <a:ext cx="7728915" cy="751230"/>
          </a:xfrm>
          <a:prstGeom prst="rect">
            <a:avLst/>
          </a:prstGeom>
        </p:spPr>
        <p:txBody>
          <a:bodyPr vert="horz" wrap="square" lIns="0" tIns="83565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b="1" dirty="0"/>
              <a:t>Engaging a Cl</a:t>
            </a:r>
            <a:r>
              <a:rPr b="1" spc="10" dirty="0"/>
              <a:t>i</a:t>
            </a:r>
            <a:r>
              <a:rPr b="1" dirty="0"/>
              <a:t>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055175"/>
            <a:ext cx="7710901" cy="5342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2763" marR="2713355" indent="-457200"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Supp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fami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2800" spc="-5" dirty="0" smtClean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800" spc="-25" dirty="0" smtClean="0">
                <a:solidFill>
                  <a:srgbClr val="252525"/>
                </a:solidFill>
                <a:latin typeface="Arial"/>
                <a:cs typeface="Arial"/>
              </a:rPr>
              <a:t>em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ber</a:t>
            </a:r>
            <a:r>
              <a:rPr sz="2800" spc="-5" dirty="0" smtClean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lang="en-US" sz="2800" spc="-10" dirty="0" smtClean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5" dirty="0" smtClean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nds</a:t>
            </a:r>
            <a:r>
              <a:rPr lang="en-US"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2800" spc="5" dirty="0" smtClean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an</a:t>
            </a:r>
            <a:r>
              <a:rPr sz="2800" spc="-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elp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ain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 smtClean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cess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endParaRPr sz="2800" dirty="0">
              <a:latin typeface="Arial"/>
              <a:cs typeface="Arial"/>
            </a:endParaRPr>
          </a:p>
          <a:p>
            <a:pPr marL="512763" marR="2258060" indent="-457200">
              <a:spcBef>
                <a:spcPts val="1015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Othe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who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ave 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nship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prov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an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try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  <a:p>
            <a:pPr marL="512763" marR="504190" indent="-457200">
              <a:spcBef>
                <a:spcPts val="980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Sta</a:t>
            </a:r>
            <a:r>
              <a:rPr sz="2800" spc="-5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ofte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sit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ith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no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30" dirty="0">
                <a:solidFill>
                  <a:srgbClr val="252525"/>
                </a:solidFill>
                <a:latin typeface="Arial"/>
                <a:cs typeface="Arial"/>
              </a:rPr>
              <a:t>—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use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kill,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mpa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sion,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-jud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gem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enta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 approac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engage</a:t>
            </a:r>
            <a:endParaRPr sz="2800" dirty="0">
              <a:latin typeface="Arial"/>
              <a:cs typeface="Arial"/>
            </a:endParaRPr>
          </a:p>
          <a:p>
            <a:pPr marL="512763" indent="-457200">
              <a:spcBef>
                <a:spcPts val="345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Client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who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may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fea</a:t>
            </a:r>
            <a:r>
              <a:rPr sz="2800" spc="-15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mi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tru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etc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lang="en-US" sz="2800" spc="-1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2800" spc="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ard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age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8434" y="6096000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1066800"/>
            <a:ext cx="2846324" cy="2116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25109"/>
            <a:ext cx="7728915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Creative Solutions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916" y="1524000"/>
            <a:ext cx="7557770" cy="446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  <a:buClr>
                <a:srgbClr val="252525"/>
              </a:buClr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red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ction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strategi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s:</a:t>
            </a:r>
            <a:endParaRPr sz="2800" dirty="0">
              <a:latin typeface="Arial"/>
              <a:cs typeface="Arial"/>
            </a:endParaRPr>
          </a:p>
          <a:p>
            <a:pPr marL="463550" lvl="1" indent="-457200">
              <a:spcBef>
                <a:spcPts val="2145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roach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giv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lang="en-US" sz="280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ent</a:t>
            </a:r>
            <a:r>
              <a:rPr sz="2800" spc="1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control over el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ments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of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ntervention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such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lang="en-US" sz="280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#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of sta</a:t>
            </a:r>
            <a:r>
              <a:rPr sz="2800" spc="-4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vo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unteers,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at w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ll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pen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to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bjects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or</a:t>
            </a:r>
            <a:r>
              <a:rPr lang="en-US" sz="280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ima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3550" lvl="1" indent="-457200"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ear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path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ays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focus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 safety</a:t>
            </a:r>
            <a:endParaRPr sz="2800" dirty="0">
              <a:latin typeface="Arial"/>
              <a:cs typeface="Arial"/>
            </a:endParaRPr>
          </a:p>
          <a:p>
            <a:pPr marL="463550" marR="461009" lvl="1" indent="-457200">
              <a:spcBef>
                <a:spcPts val="680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-up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usi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vo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unteer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coac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en-US" sz="2800" spc="-20" dirty="0" smtClean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rk</a:t>
            </a:r>
            <a:r>
              <a:rPr sz="2800" spc="1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 cl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ents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help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them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mai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tain</a:t>
            </a:r>
            <a:r>
              <a:rPr lang="en-US" sz="280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ay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utering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 rot="1333202">
            <a:off x="5968734" y="72465"/>
            <a:ext cx="2655678" cy="2266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85992" y="5867400"/>
            <a:ext cx="1696212" cy="60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6172200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VHA</a:t>
            </a:r>
            <a:r>
              <a:rPr b="1" spc="-235" dirty="0"/>
              <a:t> </a:t>
            </a:r>
            <a:r>
              <a:rPr b="1" dirty="0"/>
              <a:t>Home</a:t>
            </a:r>
            <a:r>
              <a:rPr b="1" spc="-25" dirty="0"/>
              <a:t> </a:t>
            </a:r>
            <a:r>
              <a:rPr b="1" dirty="0"/>
              <a:t>HealthCare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634345"/>
            <a:ext cx="7237095" cy="392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Cha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9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25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Prov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des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lth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care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(nu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  <a:spcAft>
                <a:spcPts val="600"/>
              </a:spcAf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3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1005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Commu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ity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ces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(homel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ess prevent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on,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caregive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up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por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heal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nd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wel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s)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5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Pro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r>
              <a:rPr sz="2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23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n/Mid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x,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5"/>
              </a:lnSpc>
              <a:spcAft>
                <a:spcPts val="600"/>
              </a:spcAf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Chatham/Kent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/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Sarn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a/L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ambt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on,</a:t>
            </a:r>
            <a:r>
              <a:rPr sz="2800" spc="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Ottawa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562600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0237" y="1143000"/>
            <a:ext cx="1828800" cy="1971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620580"/>
            <a:ext cx="7640320" cy="4589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690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2800" spc="5" dirty="0" smtClean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5" dirty="0" smtClean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red</a:t>
            </a:r>
            <a:r>
              <a:rPr sz="2800" spc="-2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pro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out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for help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om</a:t>
            </a:r>
            <a:r>
              <a:rPr lang="en-US" sz="280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5" dirty="0" smtClean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rtner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age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ci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for 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lling,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etc.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ts val="2810"/>
              </a:lnSpc>
              <a:spcBef>
                <a:spcPts val="195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on getting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he do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without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orcing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clie</a:t>
            </a:r>
            <a:r>
              <a:rPr sz="2800" spc="5" dirty="0" smtClean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t—o</a:t>
            </a:r>
            <a:r>
              <a:rPr sz="2800" spc="5" dirty="0" smtClean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rvic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are 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80000"/>
              </a:lnSpc>
              <a:spcBef>
                <a:spcPts val="994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  <a:tab pos="18034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si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by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sta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 tou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 with clie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in on progre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s.	</a:t>
            </a:r>
            <a:endParaRPr lang="en-US" sz="2800" dirty="0" smtClean="0">
              <a:solidFill>
                <a:srgbClr val="252525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80000"/>
              </a:lnSpc>
              <a:spcBef>
                <a:spcPts val="994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  <a:tab pos="1803400" algn="l"/>
              </a:tabLst>
            </a:pPr>
            <a:r>
              <a:rPr sz="2800" dirty="0" smtClean="0">
                <a:solidFill>
                  <a:srgbClr val="252525"/>
                </a:solidFill>
                <a:latin typeface="Arial"/>
                <a:cs typeface="Arial"/>
              </a:rPr>
              <a:t>Follow</a:t>
            </a:r>
            <a:r>
              <a:rPr sz="2800" spc="-2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through on 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qu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of non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mplia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ce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80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Pro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ide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oth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 sup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orts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ary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68395" y="6206075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3600" y="291338"/>
            <a:ext cx="2404262" cy="1918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707543" y="125109"/>
            <a:ext cx="4931258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lvl="0"/>
            <a:r>
              <a:rPr lang="en-US" sz="4400" b="1" dirty="0">
                <a:solidFill>
                  <a:srgbClr val="006FC0"/>
                </a:solidFill>
                <a:latin typeface="Arial"/>
                <a:ea typeface="+mn-ea"/>
                <a:cs typeface="Arial"/>
              </a:rPr>
              <a:t>Do</a:t>
            </a:r>
            <a:endParaRPr lang="en-US" sz="4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627" y="228600"/>
            <a:ext cx="8207858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sz="4000" b="1" dirty="0"/>
              <a:t>Lack of Servi</a:t>
            </a:r>
            <a:r>
              <a:rPr sz="4000" b="1" spc="5" dirty="0"/>
              <a:t>c</a:t>
            </a:r>
            <a:r>
              <a:rPr sz="4000" b="1" dirty="0"/>
              <a:t>e</a:t>
            </a:r>
            <a:r>
              <a:rPr sz="4000" b="1" spc="-30" dirty="0"/>
              <a:t> </a:t>
            </a:r>
            <a:r>
              <a:rPr lang="en-US" sz="4000" b="1" spc="-30" dirty="0" smtClean="0"/>
              <a:t>C</a:t>
            </a:r>
            <a:r>
              <a:rPr sz="4000" b="1" dirty="0" smtClean="0"/>
              <a:t>oordination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/>
              <a:t> </a:t>
            </a:r>
            <a:r>
              <a:rPr lang="en-US" sz="4000" b="1" dirty="0" smtClean="0"/>
              <a:t>  </a:t>
            </a:r>
            <a:r>
              <a:rPr sz="4000" b="1" dirty="0" smtClean="0"/>
              <a:t>&amp;</a:t>
            </a:r>
            <a:r>
              <a:rPr lang="en-US" sz="4000" b="1" dirty="0" smtClean="0"/>
              <a:t> </a:t>
            </a:r>
            <a:r>
              <a:rPr sz="4000" b="1" spc="-175" dirty="0" smtClean="0"/>
              <a:t>T</a:t>
            </a:r>
            <a:r>
              <a:rPr sz="4000" b="1" dirty="0" smtClean="0"/>
              <a:t>reatment </a:t>
            </a:r>
            <a:r>
              <a:rPr sz="4000" b="1" spc="-25" dirty="0"/>
              <a:t>O</a:t>
            </a:r>
            <a:r>
              <a:rPr sz="4000" b="1" dirty="0"/>
              <a:t>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382000" cy="506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2400" spc="-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there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tment</a:t>
            </a:r>
            <a:r>
              <a:rPr sz="2400" spc="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ndividuals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hoarding be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haviour</a:t>
            </a:r>
            <a:r>
              <a:rPr sz="2400" spc="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mited.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9685" indent="-342900">
              <a:spcBef>
                <a:spcPts val="185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76425" algn="l"/>
              </a:tabLst>
            </a:pPr>
            <a:r>
              <a:rPr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3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4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oronto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Hoarding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2400" spc="-2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on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oordinat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ervice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tment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oard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sz="2400" spc="-3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2400" spc="2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ervice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ficant.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47675" indent="-342900">
              <a:spcBef>
                <a:spcPts val="181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14395" algn="l"/>
              </a:tabLst>
            </a:pPr>
            <a:r>
              <a:rPr sz="2400" spc="-6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4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oronto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US"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2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24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ciety</a:t>
            </a:r>
            <a:r>
              <a:rPr lang="en-US" sz="24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Toronto Animal Services</a:t>
            </a:r>
            <a:r>
              <a:rPr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evelop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oordinated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roach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ani</a:t>
            </a:r>
            <a:r>
              <a:rPr sz="2400" spc="-3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400" spc="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hoarding</a:t>
            </a:r>
            <a:r>
              <a:rPr sz="24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tuat</a:t>
            </a:r>
            <a:r>
              <a:rPr sz="24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US" sz="2400" spc="-15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dirty="0" smtClean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sz="2400" spc="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</a:t>
            </a:r>
            <a:r>
              <a:rPr sz="2400" spc="-19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400" spc="-1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2988" y="6138828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04800"/>
            <a:ext cx="85344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b="1" dirty="0">
                <a:solidFill>
                  <a:srgbClr val="006FC0"/>
                </a:solidFill>
                <a:latin typeface="Arial"/>
                <a:cs typeface="Arial"/>
              </a:rPr>
              <a:t>Refer Clients</a:t>
            </a:r>
            <a:r>
              <a:rPr sz="4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6FC0"/>
                </a:solidFill>
                <a:latin typeface="Arial"/>
                <a:cs typeface="Arial"/>
              </a:rPr>
              <a:t>who are </a:t>
            </a:r>
            <a:r>
              <a:rPr sz="4400" b="1" dirty="0" smtClean="0">
                <a:solidFill>
                  <a:srgbClr val="006FC0"/>
                </a:solidFill>
                <a:latin typeface="Arial"/>
                <a:cs typeface="Arial"/>
              </a:rPr>
              <a:t>Hoarding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366" y="1600200"/>
            <a:ext cx="8273668" cy="3695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sz="2800" u="sng" spc="-340" dirty="0" smtClean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2800" u="sng" spc="-20" dirty="0" smtClean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800" u="sng" spc="-5" dirty="0" smtClean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800" u="sng" spc="-20" dirty="0" smtClean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800" u="sng" spc="-15" dirty="0" smtClean="0">
                <a:solidFill>
                  <a:srgbClr val="006FC0"/>
                </a:solidFill>
                <a:latin typeface="Arial"/>
                <a:cs typeface="Arial"/>
              </a:rPr>
              <a:t>nto</a:t>
            </a:r>
            <a:endParaRPr lang="en-US" sz="2800" u="sng" spc="-15" dirty="0" smtClean="0">
              <a:solidFill>
                <a:srgbClr val="006F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endParaRPr sz="1200" u="sng" dirty="0">
              <a:latin typeface="Arial"/>
              <a:cs typeface="Arial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Hoard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pp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Services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twork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(No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2735"/>
              </a:lnSpc>
              <a:spcAft>
                <a:spcPts val="600"/>
              </a:spcAf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ty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sev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re an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mal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ard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this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time)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me 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alth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are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r>
              <a:rPr sz="2800" spc="-185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ation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re. 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cal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services</a:t>
            </a:r>
            <a:endParaRPr sz="2800" dirty="0">
              <a:latin typeface="Arial"/>
              <a:cs typeface="Arial"/>
            </a:endParaRPr>
          </a:p>
          <a:p>
            <a:pPr marL="241300" marR="5080" indent="-228600">
              <a:lnSpc>
                <a:spcPts val="2590"/>
              </a:lnSpc>
              <a:spcBef>
                <a:spcPts val="1035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nny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rook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alth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enc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ntre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(grou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and psych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atric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assessment)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960793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28915" cy="971547"/>
          </a:xfrm>
          <a:prstGeom prst="rect">
            <a:avLst/>
          </a:prstGeom>
        </p:spPr>
        <p:txBody>
          <a:bodyPr vert="horz" wrap="square" lIns="0" tIns="301751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b="1" dirty="0"/>
              <a:t>Thank you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2905">
              <a:lnSpc>
                <a:spcPct val="110000"/>
              </a:lnSpc>
            </a:pPr>
            <a:r>
              <a:rPr dirty="0"/>
              <a:t>VHA</a:t>
            </a:r>
            <a:r>
              <a:rPr spc="-120" dirty="0"/>
              <a:t> </a:t>
            </a:r>
            <a:r>
              <a:rPr dirty="0"/>
              <a:t>Home</a:t>
            </a:r>
            <a:r>
              <a:rPr spc="-15" dirty="0"/>
              <a:t> </a:t>
            </a:r>
            <a:r>
              <a:rPr dirty="0"/>
              <a:t>HealthCa</a:t>
            </a:r>
            <a:r>
              <a:rPr spc="5" dirty="0"/>
              <a:t>r</a:t>
            </a:r>
            <a:r>
              <a:rPr dirty="0"/>
              <a:t>e</a:t>
            </a:r>
            <a:r>
              <a:rPr spc="-30" dirty="0"/>
              <a:t> </a:t>
            </a:r>
            <a:r>
              <a:rPr dirty="0"/>
              <a:t>(VHA</a:t>
            </a:r>
            <a:r>
              <a:rPr spc="15" dirty="0"/>
              <a:t>)</a:t>
            </a:r>
            <a:r>
              <a:rPr dirty="0">
                <a:latin typeface="Arial"/>
                <a:cs typeface="Arial"/>
              </a:rPr>
              <a:t>—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not-for</a:t>
            </a:r>
            <a:r>
              <a:rPr spc="-10" dirty="0"/>
              <a:t>-</a:t>
            </a:r>
            <a:r>
              <a:rPr dirty="0"/>
              <a:t>pro</a:t>
            </a:r>
            <a:r>
              <a:rPr spc="-10" dirty="0"/>
              <a:t>f</a:t>
            </a:r>
            <a:r>
              <a:rPr dirty="0"/>
              <a:t>it</a:t>
            </a:r>
            <a:r>
              <a:rPr spc="-50" dirty="0"/>
              <a:t> </a:t>
            </a:r>
            <a:r>
              <a:rPr dirty="0"/>
              <a:t>c</a:t>
            </a:r>
            <a:r>
              <a:rPr spc="5" dirty="0"/>
              <a:t>h</a:t>
            </a:r>
            <a:r>
              <a:rPr dirty="0"/>
              <a:t>arit</a:t>
            </a:r>
            <a:r>
              <a:rPr spc="-10" dirty="0"/>
              <a:t>y</a:t>
            </a:r>
            <a:r>
              <a:rPr dirty="0">
                <a:latin typeface="Arial"/>
                <a:cs typeface="Arial"/>
              </a:rPr>
              <a:t>—</a:t>
            </a:r>
            <a:r>
              <a:rPr dirty="0"/>
              <a:t>has provided</a:t>
            </a:r>
            <a:r>
              <a:rPr spc="-30" dirty="0"/>
              <a:t> </a:t>
            </a:r>
            <a:r>
              <a:rPr dirty="0"/>
              <a:t>c</a:t>
            </a:r>
            <a:r>
              <a:rPr spc="5" dirty="0"/>
              <a:t>a</a:t>
            </a:r>
            <a:r>
              <a:rPr dirty="0"/>
              <a:t>re</a:t>
            </a:r>
            <a:r>
              <a:rPr spc="-20" dirty="0"/>
              <a:t> </a:t>
            </a:r>
            <a:r>
              <a:rPr dirty="0"/>
              <a:t>since</a:t>
            </a:r>
            <a:r>
              <a:rPr spc="-10" dirty="0"/>
              <a:t> </a:t>
            </a:r>
            <a:r>
              <a:rPr dirty="0"/>
              <a:t>192</a:t>
            </a:r>
            <a:r>
              <a:rPr spc="5" dirty="0"/>
              <a:t>5</a:t>
            </a:r>
            <a:r>
              <a:rPr dirty="0"/>
              <a:t>.</a:t>
            </a:r>
            <a:r>
              <a:rPr spc="-3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over</a:t>
            </a:r>
            <a:r>
              <a:rPr spc="-15" dirty="0"/>
              <a:t> </a:t>
            </a:r>
            <a:r>
              <a:rPr dirty="0"/>
              <a:t>2,000</a:t>
            </a:r>
            <a:r>
              <a:rPr spc="-15" dirty="0"/>
              <a:t> </a:t>
            </a:r>
            <a:r>
              <a:rPr dirty="0"/>
              <a:t>sta</a:t>
            </a:r>
            <a:r>
              <a:rPr spc="-40" dirty="0"/>
              <a:t>f</a:t>
            </a:r>
            <a:r>
              <a:rPr dirty="0"/>
              <a:t>f</a:t>
            </a:r>
            <a:r>
              <a:rPr spc="-3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s</a:t>
            </a:r>
            <a:r>
              <a:rPr spc="5" dirty="0"/>
              <a:t>e</a:t>
            </a:r>
            <a:r>
              <a:rPr dirty="0"/>
              <a:t>rvice providers</a:t>
            </a:r>
            <a:r>
              <a:rPr spc="-35" dirty="0"/>
              <a:t> </a:t>
            </a:r>
            <a:r>
              <a:rPr dirty="0"/>
              <a:t>VHA</a:t>
            </a:r>
            <a:r>
              <a:rPr spc="-110" dirty="0"/>
              <a:t> </a:t>
            </a:r>
            <a:r>
              <a:rPr dirty="0"/>
              <a:t>o</a:t>
            </a:r>
            <a:r>
              <a:rPr spc="-40" dirty="0"/>
              <a:t>f</a:t>
            </a:r>
            <a:r>
              <a:rPr dirty="0"/>
              <a:t>fers</a:t>
            </a:r>
            <a:r>
              <a:rPr spc="-35" dirty="0"/>
              <a:t> </a:t>
            </a:r>
            <a:r>
              <a:rPr dirty="0"/>
              <a:t>home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dirty="0"/>
              <a:t>mmunity</a:t>
            </a:r>
            <a:r>
              <a:rPr spc="-45" dirty="0"/>
              <a:t> </a:t>
            </a:r>
            <a:r>
              <a:rPr dirty="0"/>
              <a:t>s</a:t>
            </a:r>
            <a:r>
              <a:rPr spc="5" dirty="0"/>
              <a:t>e</a:t>
            </a:r>
            <a:r>
              <a:rPr dirty="0"/>
              <a:t>rvices</a:t>
            </a:r>
            <a:r>
              <a:rPr spc="-3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s</a:t>
            </a:r>
            <a:r>
              <a:rPr spc="5" dirty="0"/>
              <a:t>u</a:t>
            </a:r>
            <a:r>
              <a:rPr dirty="0"/>
              <a:t>ppo</a:t>
            </a:r>
            <a:r>
              <a:rPr spc="5" dirty="0"/>
              <a:t>r</a:t>
            </a:r>
            <a:r>
              <a:rPr dirty="0"/>
              <a:t>t </a:t>
            </a:r>
            <a:r>
              <a:rPr dirty="0">
                <a:latin typeface="Arial"/>
                <a:cs typeface="Arial"/>
              </a:rPr>
              <a:t>Ontarians’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independ</a:t>
            </a:r>
            <a:r>
              <a:rPr spc="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</a:t>
            </a:r>
            <a:r>
              <a:rPr spc="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includin</a:t>
            </a:r>
            <a:r>
              <a:rPr spc="20" dirty="0">
                <a:latin typeface="Arial"/>
                <a:cs typeface="Arial"/>
              </a:rPr>
              <a:t>g</a:t>
            </a:r>
            <a:r>
              <a:rPr dirty="0"/>
              <a:t>:</a:t>
            </a:r>
            <a:r>
              <a:rPr spc="-25" dirty="0"/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ho</a:t>
            </a:r>
            <a:r>
              <a:rPr b="1" spc="-10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emakin</a:t>
            </a:r>
            <a:r>
              <a:rPr b="1" spc="-10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,</a:t>
            </a:r>
            <a:r>
              <a:rPr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nursing, personal</a:t>
            </a:r>
            <a:r>
              <a:rPr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support</a:t>
            </a:r>
            <a:r>
              <a:rPr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and rehab</a:t>
            </a:r>
            <a:r>
              <a:rPr b="1" spc="-1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b="1" spc="-1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tation</a:t>
            </a:r>
            <a:r>
              <a:rPr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ser</a:t>
            </a:r>
            <a:r>
              <a:rPr b="1" spc="-20" dirty="0">
                <a:solidFill>
                  <a:srgbClr val="00AFEF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ices.</a:t>
            </a: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VHA</a:t>
            </a:r>
            <a:r>
              <a:rPr spc="-114" dirty="0"/>
              <a:t> </a:t>
            </a:r>
            <a:r>
              <a:rPr dirty="0"/>
              <a:t>is:</a:t>
            </a:r>
          </a:p>
          <a:p>
            <a:pPr marL="299085" indent="-228600">
              <a:lnSpc>
                <a:spcPct val="100000"/>
              </a:lnSpc>
              <a:buClr>
                <a:srgbClr val="252525"/>
              </a:buClr>
              <a:buFont typeface="Arial"/>
              <a:buChar char="•"/>
              <a:tabLst>
                <a:tab pos="299720" algn="l"/>
              </a:tabLst>
            </a:pPr>
            <a:r>
              <a:rPr dirty="0"/>
              <a:t>Ac</a:t>
            </a:r>
            <a:r>
              <a:rPr spc="5" dirty="0"/>
              <a:t>c</a:t>
            </a:r>
            <a:r>
              <a:rPr dirty="0"/>
              <a:t>redited</a:t>
            </a:r>
            <a:r>
              <a:rPr spc="-45" dirty="0"/>
              <a:t> </a:t>
            </a:r>
            <a:r>
              <a:rPr dirty="0"/>
              <a:t>with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Exe</a:t>
            </a:r>
            <a:r>
              <a:rPr b="1" spc="-10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plary</a:t>
            </a:r>
            <a:r>
              <a:rPr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Standing</a:t>
            </a:r>
            <a:r>
              <a:rPr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/>
              <a:t>by</a:t>
            </a:r>
            <a:r>
              <a:rPr spc="-120" dirty="0"/>
              <a:t> </a:t>
            </a:r>
            <a:r>
              <a:rPr dirty="0"/>
              <a:t>Ac</a:t>
            </a:r>
            <a:r>
              <a:rPr spc="5" dirty="0"/>
              <a:t>c</a:t>
            </a:r>
            <a:r>
              <a:rPr dirty="0"/>
              <a:t>redita</a:t>
            </a:r>
            <a:r>
              <a:rPr spc="-10" dirty="0"/>
              <a:t>t</a:t>
            </a:r>
            <a:r>
              <a:rPr dirty="0"/>
              <a:t>ion</a:t>
            </a:r>
            <a:r>
              <a:rPr spc="-40" dirty="0"/>
              <a:t> </a:t>
            </a:r>
            <a:r>
              <a:rPr dirty="0"/>
              <a:t>Canada</a:t>
            </a:r>
          </a:p>
          <a:p>
            <a:pPr marL="299085" indent="-228600">
              <a:lnSpc>
                <a:spcPct val="100000"/>
              </a:lnSpc>
              <a:buClr>
                <a:srgbClr val="252525"/>
              </a:buClr>
              <a:buFont typeface="Arial"/>
              <a:buChar char="•"/>
              <a:tabLst>
                <a:tab pos="299720" algn="l"/>
              </a:tabLst>
            </a:pPr>
            <a:r>
              <a:rPr dirty="0"/>
              <a:t>An</a:t>
            </a:r>
            <a:r>
              <a:rPr spc="-10" dirty="0"/>
              <a:t> </a:t>
            </a:r>
            <a:r>
              <a:rPr dirty="0"/>
              <a:t>R</a:t>
            </a:r>
            <a:r>
              <a:rPr spc="5" dirty="0"/>
              <a:t>N</a:t>
            </a:r>
            <a:r>
              <a:rPr dirty="0"/>
              <a:t>AO</a:t>
            </a:r>
            <a:r>
              <a:rPr spc="-15" dirty="0"/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Best</a:t>
            </a:r>
            <a:r>
              <a:rPr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Practice</a:t>
            </a:r>
            <a:r>
              <a:rPr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Spotl</a:t>
            </a:r>
            <a:r>
              <a:rPr b="1" spc="-1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ght</a:t>
            </a:r>
            <a:r>
              <a:rPr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Organiza</a:t>
            </a:r>
            <a:r>
              <a:rPr b="1" spc="5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b="1" spc="-2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on</a:t>
            </a:r>
            <a:r>
              <a:rPr b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/>
              <a:t>de</a:t>
            </a:r>
            <a:r>
              <a:rPr spc="5" dirty="0"/>
              <a:t>s</a:t>
            </a:r>
            <a:r>
              <a:rPr dirty="0"/>
              <a:t>ignate</a:t>
            </a:r>
            <a:r>
              <a:rPr spc="-30" dirty="0"/>
              <a:t> </a:t>
            </a:r>
            <a:r>
              <a:rPr dirty="0"/>
              <a:t>and;</a:t>
            </a:r>
          </a:p>
          <a:p>
            <a:pPr marL="299085" indent="-228600">
              <a:lnSpc>
                <a:spcPct val="100000"/>
              </a:lnSpc>
              <a:buClr>
                <a:srgbClr val="252525"/>
              </a:buClr>
              <a:buFont typeface="Arial"/>
              <a:buChar char="•"/>
              <a:tabLst>
                <a:tab pos="299720" algn="l"/>
              </a:tabLst>
            </a:pPr>
            <a:r>
              <a:rPr dirty="0"/>
              <a:t>A</a:t>
            </a:r>
            <a:r>
              <a:rPr spc="-114" dirty="0"/>
              <a:t> </a:t>
            </a:r>
            <a:r>
              <a:rPr spc="-10" dirty="0"/>
              <a:t>f</a:t>
            </a:r>
            <a:r>
              <a:rPr dirty="0"/>
              <a:t>oun</a:t>
            </a:r>
            <a:r>
              <a:rPr spc="5" dirty="0"/>
              <a:t>d</a:t>
            </a:r>
            <a:r>
              <a:rPr dirty="0"/>
              <a:t>ing</a:t>
            </a:r>
            <a:r>
              <a:rPr spc="-25" dirty="0"/>
              <a:t> </a:t>
            </a:r>
            <a:r>
              <a:rPr dirty="0"/>
              <a:t>member</a:t>
            </a:r>
            <a:r>
              <a:rPr spc="-25" dirty="0"/>
              <a:t> </a:t>
            </a:r>
            <a:r>
              <a:rPr dirty="0"/>
              <a:t>age</a:t>
            </a:r>
            <a:r>
              <a:rPr spc="5" dirty="0"/>
              <a:t>n</a:t>
            </a:r>
            <a:r>
              <a:rPr dirty="0"/>
              <a:t>cy</a:t>
            </a:r>
            <a:r>
              <a:rPr spc="-3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United</a:t>
            </a:r>
            <a:r>
              <a:rPr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70" dirty="0">
                <a:solidFill>
                  <a:srgbClr val="00AFEF"/>
                </a:solidFill>
                <a:latin typeface="Arial"/>
                <a:cs typeface="Arial"/>
              </a:rPr>
              <a:t>W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ay</a:t>
            </a:r>
            <a:r>
              <a:rPr b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b="1" spc="-145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00AFEF"/>
                </a:solidFill>
                <a:latin typeface="Arial"/>
                <a:cs typeface="Arial"/>
              </a:rPr>
              <a:t>oront</a:t>
            </a:r>
            <a:r>
              <a:rPr b="1" spc="5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00AFEF"/>
                </a:solidFill>
              </a:rPr>
              <a:t>.</a:t>
            </a:r>
          </a:p>
          <a:p>
            <a:pPr marL="113664" algn="ctr">
              <a:lnSpc>
                <a:spcPct val="100000"/>
              </a:lnSpc>
              <a:spcBef>
                <a:spcPts val="1040"/>
              </a:spcBef>
            </a:pPr>
            <a:r>
              <a:rPr sz="2400" b="1" u="heavy" spc="10" dirty="0">
                <a:solidFill>
                  <a:srgbClr val="00ADEF"/>
                </a:solidFill>
                <a:latin typeface="Arial"/>
                <a:cs typeface="Arial"/>
                <a:hlinkClick r:id="rId3"/>
              </a:rPr>
              <a:t>w</a:t>
            </a:r>
            <a:r>
              <a:rPr sz="2400" b="1" u="heavy" dirty="0">
                <a:solidFill>
                  <a:srgbClr val="00ADEF"/>
                </a:solidFill>
                <a:latin typeface="Arial"/>
                <a:cs typeface="Arial"/>
                <a:hlinkClick r:id="rId3"/>
              </a:rPr>
              <a:t>w</a:t>
            </a:r>
            <a:r>
              <a:rPr sz="2400" b="1" u="heavy" spc="-90" dirty="0">
                <a:solidFill>
                  <a:srgbClr val="00ADEF"/>
                </a:solidFill>
                <a:latin typeface="Arial"/>
                <a:cs typeface="Arial"/>
                <a:hlinkClick r:id="rId3"/>
              </a:rPr>
              <a:t>w</a:t>
            </a:r>
            <a:r>
              <a:rPr sz="2400" b="1" u="heavy" dirty="0">
                <a:solidFill>
                  <a:srgbClr val="00ADEF"/>
                </a:solidFill>
                <a:latin typeface="Arial"/>
                <a:cs typeface="Arial"/>
                <a:hlinkClick r:id="rId3"/>
              </a:rPr>
              <a:t>.</a:t>
            </a:r>
            <a:r>
              <a:rPr sz="2400" b="1" u="heavy" spc="-10" dirty="0">
                <a:solidFill>
                  <a:srgbClr val="00ADEF"/>
                </a:solidFill>
                <a:latin typeface="Arial"/>
                <a:cs typeface="Arial"/>
                <a:hlinkClick r:id="rId3"/>
              </a:rPr>
              <a:t>v</a:t>
            </a:r>
            <a:r>
              <a:rPr sz="2400" b="1" u="heavy" dirty="0">
                <a:solidFill>
                  <a:srgbClr val="00ADEF"/>
                </a:solidFill>
                <a:latin typeface="Arial"/>
                <a:cs typeface="Arial"/>
                <a:hlinkClick r:id="rId3"/>
              </a:rPr>
              <a:t>ha.ca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5082" y="5867400"/>
            <a:ext cx="1696212" cy="603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48357"/>
            <a:ext cx="7728915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VHA</a:t>
            </a:r>
            <a:r>
              <a:rPr b="1" spc="-235" dirty="0"/>
              <a:t> </a:t>
            </a:r>
            <a:r>
              <a:rPr b="1" dirty="0"/>
              <a:t>&amp; Hoa</a:t>
            </a:r>
            <a:r>
              <a:rPr b="1" spc="-15" dirty="0"/>
              <a:t>r</a:t>
            </a:r>
            <a:r>
              <a:rPr b="1" dirty="0"/>
              <a:t>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673337"/>
            <a:ext cx="7543799" cy="424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216660" indent="-228600">
              <a:lnSpc>
                <a:spcPct val="90000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Home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Pre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ams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lang="en-US" sz="2800" spc="-20" dirty="0" smtClean="0">
                <a:solidFill>
                  <a:srgbClr val="252525"/>
                </a:solidFill>
                <a:latin typeface="Arial"/>
                <a:cs typeface="Arial"/>
              </a:rPr>
              <a:t>ffered</a:t>
            </a:r>
            <a:r>
              <a:rPr sz="2800" spc="-1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inc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lude,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Ex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reme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Cleaning,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Hoar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ding In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vent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vic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s.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8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ain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Dev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elop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ard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34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kit</a:t>
            </a:r>
            <a:endParaRPr sz="2800" dirty="0">
              <a:latin typeface="Arial"/>
              <a:cs typeface="Arial"/>
            </a:endParaRPr>
          </a:p>
          <a:p>
            <a:pPr marL="208915" marR="5080" indent="-196215"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xp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spc="-1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Animal</a:t>
            </a:r>
            <a:r>
              <a:rPr sz="28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Hoa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New</a:t>
            </a:r>
            <a:r>
              <a:rPr sz="2800" spc="-1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Area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252525"/>
                </a:solidFill>
                <a:latin typeface="Arial"/>
                <a:cs typeface="Arial"/>
              </a:rPr>
              <a:t>for</a:t>
            </a:r>
            <a:r>
              <a:rPr lang="en-US" sz="2800" spc="-1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VHA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Part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with</a:t>
            </a:r>
            <a:r>
              <a:rPr sz="2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34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nto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Human</a:t>
            </a:r>
            <a:r>
              <a:rPr lang="en-US" sz="2800" spc="-20" dirty="0" smtClean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15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252525"/>
                </a:solidFill>
                <a:latin typeface="Arial"/>
                <a:cs typeface="Arial"/>
              </a:rPr>
              <a:t>Soc</a:t>
            </a:r>
            <a:r>
              <a:rPr sz="2800" spc="-5" dirty="0" smtClean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lang="en-US" sz="2800" spc="-5" dirty="0" smtClean="0">
                <a:solidFill>
                  <a:srgbClr val="252525"/>
                </a:solidFill>
                <a:latin typeface="Arial"/>
                <a:cs typeface="Arial"/>
              </a:rPr>
              <a:t>ety and Ontario Shelter Medicine Association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8491" y="5645878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8491" y="687627"/>
            <a:ext cx="1828800" cy="1971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48357"/>
            <a:ext cx="7728915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Definit</a:t>
            </a:r>
            <a:r>
              <a:rPr b="1" spc="10" dirty="0"/>
              <a:t>i</a:t>
            </a:r>
            <a:r>
              <a:rPr b="1" dirty="0"/>
              <a:t>on</a:t>
            </a:r>
            <a:r>
              <a:rPr b="1" spc="-30" dirty="0"/>
              <a:t> </a:t>
            </a:r>
            <a:r>
              <a:rPr b="1" dirty="0"/>
              <a:t>of Hoarding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057400"/>
            <a:ext cx="7640955" cy="260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1" indent="-457200">
              <a:lnSpc>
                <a:spcPct val="100000"/>
              </a:lnSpc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52832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Exc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siv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ac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q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rin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  <a:p>
            <a:pPr marL="469901" indent="-457200">
              <a:lnSpc>
                <a:spcPct val="10000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52832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Inabi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ity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go</a:t>
            </a:r>
            <a:endParaRPr sz="2800" dirty="0">
              <a:latin typeface="Arial"/>
              <a:cs typeface="Arial"/>
            </a:endParaRPr>
          </a:p>
          <a:p>
            <a:pPr marL="469901" marR="5080" indent="-457200">
              <a:lnSpc>
                <a:spcPts val="3020"/>
              </a:lnSpc>
              <a:spcBef>
                <a:spcPts val="1055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52832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li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sp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were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ant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 be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endParaRPr sz="2800" dirty="0">
              <a:latin typeface="Arial"/>
              <a:cs typeface="Arial"/>
            </a:endParaRPr>
          </a:p>
          <a:p>
            <a:pPr marL="469901" indent="-457200">
              <a:lnSpc>
                <a:spcPct val="100000"/>
              </a:lnSpc>
              <a:spcBef>
                <a:spcPts val="615"/>
              </a:spcBef>
              <a:spcAft>
                <a:spcPts val="600"/>
              </a:spcAft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52832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Ment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str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368925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48357"/>
            <a:ext cx="7728915" cy="968982"/>
          </a:xfrm>
          <a:prstGeom prst="rect">
            <a:avLst/>
          </a:prstGeom>
        </p:spPr>
        <p:txBody>
          <a:bodyPr vert="horz" wrap="square" lIns="0" tIns="28905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Clutter vs Hoa</a:t>
            </a:r>
            <a:r>
              <a:rPr b="1" spc="-15" dirty="0"/>
              <a:t>r</a:t>
            </a:r>
            <a:r>
              <a:rPr b="1" dirty="0"/>
              <a:t>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74565"/>
            <a:ext cx="7273290" cy="280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ome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Clr>
                <a:srgbClr val="252525"/>
              </a:buClr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80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see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cont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um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845"/>
              </a:spcBef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 the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w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cont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um,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oes no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erfe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with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ur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368925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351183" y="5299958"/>
            <a:ext cx="9144000" cy="150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8740">
              <a:lnSpc>
                <a:spcPct val="100000"/>
              </a:lnSpc>
              <a:tabLst>
                <a:tab pos="7687945" algn="l"/>
              </a:tabLst>
            </a:pP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r>
              <a:rPr sz="1800" b="1" spc="-44" baseline="23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ONPHA</a:t>
            </a:r>
            <a:r>
              <a:rPr sz="1800" b="1" spc="-82" baseline="23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800" b="1" spc="-7" baseline="231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fer</a:t>
            </a:r>
            <a:r>
              <a:rPr sz="1800" b="1" spc="7" baseline="231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1800" b="1" spc="-22" baseline="23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800" b="1" spc="-97" baseline="23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rade</a:t>
            </a:r>
            <a:r>
              <a:rPr sz="1800" b="1" spc="-30" baseline="23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FFFFFF"/>
                </a:solidFill>
                <a:latin typeface="Arial"/>
                <a:cs typeface="Arial"/>
              </a:rPr>
              <a:t>Show	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#ONP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609" y="651970"/>
            <a:ext cx="526470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40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6FC0"/>
                </a:solidFill>
                <a:latin typeface="Arial"/>
                <a:cs typeface="Arial"/>
              </a:rPr>
              <a:t>Clut</a:t>
            </a:r>
            <a:r>
              <a:rPr sz="4000" b="1" spc="-10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4000" b="1" spc="-20" dirty="0">
                <a:solidFill>
                  <a:srgbClr val="006FC0"/>
                </a:solidFill>
                <a:latin typeface="Arial"/>
                <a:cs typeface="Arial"/>
              </a:rPr>
              <a:t>er</a:t>
            </a:r>
            <a:r>
              <a:rPr sz="40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6FC0"/>
                </a:solidFill>
                <a:latin typeface="Arial"/>
                <a:cs typeface="Arial"/>
              </a:rPr>
              <a:t>Spectrum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611" y="1600200"/>
            <a:ext cx="5135880" cy="2702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1357" y="4302252"/>
            <a:ext cx="833005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4255">
              <a:lnSpc>
                <a:spcPct val="100000"/>
              </a:lnSpc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with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any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hum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be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iou</a:t>
            </a:r>
            <a:r>
              <a:rPr sz="2800" spc="-15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cu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mula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ing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possession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ca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rang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ro</a:t>
            </a:r>
            <a:r>
              <a:rPr sz="2800" spc="-2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adaptiv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excessive</a:t>
            </a:r>
            <a:endParaRPr sz="2800" dirty="0">
              <a:latin typeface="Arial"/>
              <a:cs typeface="Arial"/>
            </a:endParaRPr>
          </a:p>
          <a:p>
            <a:pPr marL="1600835">
              <a:lnSpc>
                <a:spcPct val="100000"/>
              </a:lnSpc>
              <a:spcBef>
                <a:spcPts val="45"/>
              </a:spcBef>
            </a:pP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etru</a:t>
            </a:r>
            <a:r>
              <a:rPr sz="10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et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. (201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).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000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ng 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Dia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ari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Co</a:t>
            </a:r>
            <a:r>
              <a:rPr sz="1000" spc="5" dirty="0">
                <a:solidFill>
                  <a:srgbClr val="252525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pul</a:t>
            </a:r>
            <a:r>
              <a:rPr sz="10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ard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Clin</a:t>
            </a:r>
            <a:r>
              <a:rPr sz="10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1000" spc="-35" dirty="0">
                <a:solidFill>
                  <a:srgbClr val="252525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000" spc="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Re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10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: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r>
              <a:rPr sz="1000" spc="-15" dirty="0">
                <a:solidFill>
                  <a:srgbClr val="252525"/>
                </a:solidFill>
                <a:latin typeface="Arial"/>
                <a:cs typeface="Arial"/>
              </a:rPr>
              <a:t>7</a:t>
            </a:r>
            <a:r>
              <a:rPr sz="1000" spc="-5" dirty="0">
                <a:solidFill>
                  <a:srgbClr val="252525"/>
                </a:solidFill>
                <a:latin typeface="Arial"/>
                <a:cs typeface="Arial"/>
              </a:rPr>
              <a:t>1-</a:t>
            </a:r>
            <a:r>
              <a:rPr sz="1000" spc="-10" dirty="0">
                <a:solidFill>
                  <a:srgbClr val="252525"/>
                </a:solidFill>
                <a:latin typeface="Arial"/>
                <a:cs typeface="Arial"/>
              </a:rPr>
              <a:t>186]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5883" y="445770"/>
            <a:ext cx="3429000" cy="2308860"/>
          </a:xfrm>
          <a:prstGeom prst="rect">
            <a:avLst/>
          </a:prstGeom>
          <a:ln w="9525">
            <a:solidFill>
              <a:srgbClr val="2525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643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VHA</a:t>
            </a:r>
            <a:endParaRPr sz="1800" dirty="0">
              <a:latin typeface="Arial"/>
              <a:cs typeface="Arial"/>
            </a:endParaRPr>
          </a:p>
          <a:p>
            <a:pPr marL="1916430">
              <a:lnSpc>
                <a:spcPct val="100000"/>
              </a:lnSpc>
            </a:pPr>
            <a:r>
              <a:rPr sz="1800" i="1" spc="-3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800" i="1" spc="5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252525"/>
                </a:solidFill>
                <a:latin typeface="Arial"/>
                <a:cs typeface="Arial"/>
              </a:rPr>
              <a:t>K</a:t>
            </a:r>
            <a:r>
              <a:rPr sz="1800" i="1" dirty="0">
                <a:solidFill>
                  <a:srgbClr val="252525"/>
                </a:solidFill>
                <a:latin typeface="Arial"/>
                <a:cs typeface="Arial"/>
              </a:rPr>
              <a:t>IT</a:t>
            </a:r>
            <a:endParaRPr sz="1800" dirty="0">
              <a:latin typeface="Arial"/>
              <a:cs typeface="Arial"/>
            </a:endParaRPr>
          </a:p>
          <a:p>
            <a:pPr marL="1417955"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ge</a:t>
            </a:r>
            <a:r>
              <a:rPr sz="1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14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6724" y="761174"/>
            <a:ext cx="1262062" cy="1678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2038" y="5969593"/>
            <a:ext cx="1696212" cy="603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10527"/>
            <a:ext cx="7376695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4560"/>
              </a:lnSpc>
            </a:pPr>
            <a:r>
              <a:rPr sz="4400" b="1" spc="-20" dirty="0">
                <a:solidFill>
                  <a:srgbClr val="006FC0"/>
                </a:solidFill>
                <a:latin typeface="Arial"/>
                <a:cs typeface="Arial"/>
              </a:rPr>
              <a:t>Inside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44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400" b="1" spc="-45" dirty="0" smtClean="0">
                <a:solidFill>
                  <a:srgbClr val="006FC0"/>
                </a:solidFill>
                <a:latin typeface="Arial"/>
                <a:cs typeface="Arial"/>
              </a:rPr>
              <a:t>M</a:t>
            </a:r>
            <a:r>
              <a:rPr sz="4400" b="1" spc="-20" dirty="0" smtClean="0">
                <a:solidFill>
                  <a:srgbClr val="006FC0"/>
                </a:solidFill>
                <a:latin typeface="Arial"/>
                <a:cs typeface="Arial"/>
              </a:rPr>
              <a:t>ind</a:t>
            </a:r>
            <a:r>
              <a:rPr lang="en-US" sz="4400" b="1" spc="-2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</a:p>
          <a:p>
            <a:pPr marL="1270">
              <a:lnSpc>
                <a:spcPts val="4560"/>
              </a:lnSpc>
            </a:pPr>
            <a:r>
              <a:rPr lang="en-US" sz="4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4400" b="1" spc="-2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400" b="1" spc="-20" dirty="0" smtClean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4400" b="1" spc="-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006FC0"/>
                </a:solidFill>
                <a:latin typeface="Arial"/>
                <a:cs typeface="Arial"/>
              </a:rPr>
              <a:t>Someone</a:t>
            </a:r>
            <a:r>
              <a:rPr sz="44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400" b="1" spc="-45" dirty="0">
                <a:solidFill>
                  <a:srgbClr val="006FC0"/>
                </a:solidFill>
                <a:latin typeface="Arial"/>
                <a:cs typeface="Arial"/>
              </a:rPr>
              <a:t>W</a:t>
            </a:r>
            <a:r>
              <a:rPr sz="4400" b="1" spc="-25" dirty="0">
                <a:solidFill>
                  <a:srgbClr val="006FC0"/>
                </a:solidFill>
                <a:latin typeface="Arial"/>
                <a:cs typeface="Arial"/>
              </a:rPr>
              <a:t>ho</a:t>
            </a:r>
            <a:r>
              <a:rPr sz="44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006FC0"/>
                </a:solidFill>
                <a:latin typeface="Arial"/>
                <a:cs typeface="Arial"/>
              </a:rPr>
              <a:t>Hoards</a:t>
            </a:r>
            <a:endParaRPr sz="4400" b="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5268" y="2209800"/>
            <a:ext cx="28194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35268" y="2209800"/>
            <a:ext cx="2819400" cy="2057400"/>
          </a:xfrm>
          <a:prstGeom prst="rect">
            <a:avLst/>
          </a:prstGeom>
          <a:ln w="6350">
            <a:solidFill>
              <a:srgbClr val="00AD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50695">
              <a:lnSpc>
                <a:spcPct val="100000"/>
              </a:lnSpc>
            </a:pPr>
            <a:r>
              <a:rPr sz="1800" spc="-20" dirty="0">
                <a:solidFill>
                  <a:srgbClr val="0052A4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52A4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0052A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52A4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52A4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0052A4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  <a:p>
            <a:pPr marL="180530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52A4"/>
                </a:solidFill>
                <a:latin typeface="Arial"/>
                <a:cs typeface="Arial"/>
              </a:rPr>
              <a:t>Pa</a:t>
            </a:r>
            <a:r>
              <a:rPr sz="1400" spc="-10" dirty="0">
                <a:solidFill>
                  <a:srgbClr val="0052A4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52A4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52A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2A4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0052A4"/>
                </a:solidFill>
                <a:latin typeface="Arial"/>
                <a:cs typeface="Arial"/>
              </a:rPr>
              <a:t>5</a:t>
            </a:r>
            <a:r>
              <a:rPr sz="1400" dirty="0">
                <a:solidFill>
                  <a:srgbClr val="0052A4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52A4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2324100"/>
            <a:ext cx="1501775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2057400"/>
            <a:ext cx="14478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3657600"/>
            <a:ext cx="1300226" cy="1400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5318441"/>
            <a:ext cx="990600" cy="1420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09800" y="2209800"/>
            <a:ext cx="5867400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5465" algn="l"/>
              </a:tabLst>
            </a:pPr>
            <a:r>
              <a:rPr sz="3200" dirty="0" smtClean="0">
                <a:solidFill>
                  <a:srgbClr val="252525"/>
                </a:solidFill>
                <a:latin typeface="Arial"/>
                <a:cs typeface="Arial"/>
              </a:rPr>
              <a:t>Sentimental</a:t>
            </a:r>
            <a:endParaRPr lang="en-US" sz="3200" dirty="0" smtClean="0">
              <a:solidFill>
                <a:srgbClr val="252525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5465" algn="l"/>
              </a:tabLst>
            </a:pPr>
            <a:endParaRPr lang="en-US" sz="3000" dirty="0">
              <a:solidFill>
                <a:srgbClr val="252525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5465" algn="l"/>
              </a:tabLst>
            </a:pPr>
            <a:endParaRPr lang="en-US" sz="3000" dirty="0" smtClean="0">
              <a:solidFill>
                <a:srgbClr val="252525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5465" algn="l"/>
              </a:tabLst>
            </a:pPr>
            <a:r>
              <a:rPr sz="3200" dirty="0" smtClean="0">
                <a:solidFill>
                  <a:srgbClr val="252525"/>
                </a:solidFill>
                <a:latin typeface="Arial"/>
                <a:cs typeface="Arial"/>
              </a:rPr>
              <a:t>Ins</a:t>
            </a:r>
            <a:r>
              <a:rPr sz="3200" spc="-15" dirty="0" smtClean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3200" dirty="0" smtClean="0">
                <a:solidFill>
                  <a:srgbClr val="252525"/>
                </a:solidFill>
                <a:latin typeface="Arial"/>
                <a:cs typeface="Arial"/>
              </a:rPr>
              <a:t>rumen</a:t>
            </a:r>
            <a:r>
              <a:rPr sz="3200" spc="-15" dirty="0" smtClean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3200" dirty="0" smtClean="0">
                <a:solidFill>
                  <a:srgbClr val="252525"/>
                </a:solidFill>
                <a:latin typeface="Arial"/>
                <a:cs typeface="Arial"/>
              </a:rPr>
              <a:t>al</a:t>
            </a:r>
            <a:endParaRPr lang="en-US" sz="3200" dirty="0" smtClean="0">
              <a:solidFill>
                <a:srgbClr val="252525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5465" algn="l"/>
              </a:tabLst>
            </a:pPr>
            <a:endParaRPr lang="en-US" sz="3000" dirty="0">
              <a:solidFill>
                <a:srgbClr val="252525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5465" algn="l"/>
              </a:tabLst>
            </a:pPr>
            <a:endParaRPr lang="en-US" sz="300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45465" algn="l"/>
              </a:tabLst>
            </a:pPr>
            <a:endParaRPr sz="300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252525"/>
              </a:buClr>
              <a:buFont typeface="Arial" panose="020B0604020202020204" pitchFamily="34" charset="0"/>
              <a:buChar char="•"/>
              <a:tabLst>
                <a:tab pos="546100" algn="l"/>
              </a:tabLst>
            </a:pPr>
            <a:r>
              <a:rPr sz="3200" dirty="0" smtClean="0">
                <a:solidFill>
                  <a:srgbClr val="252525"/>
                </a:solidFill>
                <a:latin typeface="Arial"/>
                <a:cs typeface="Arial"/>
              </a:rPr>
              <a:t>In</a:t>
            </a:r>
            <a:r>
              <a:rPr sz="3200" spc="-15" dirty="0" smtClean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3200" dirty="0" smtClean="0">
                <a:solidFill>
                  <a:srgbClr val="252525"/>
                </a:solidFill>
                <a:latin typeface="Arial"/>
                <a:cs typeface="Arial"/>
              </a:rPr>
              <a:t>rinsic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58456" y="5902305"/>
            <a:ext cx="1696212" cy="60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48357"/>
            <a:ext cx="8055458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0"/>
              </a:lnSpc>
            </a:pPr>
            <a:r>
              <a:rPr b="1" dirty="0"/>
              <a:t>Practi</a:t>
            </a:r>
            <a:r>
              <a:rPr b="1" spc="10" dirty="0"/>
              <a:t>c</a:t>
            </a:r>
            <a:r>
              <a:rPr b="1" dirty="0"/>
              <a:t>al</a:t>
            </a:r>
            <a:r>
              <a:rPr b="1" spc="-30" dirty="0"/>
              <a:t> </a:t>
            </a:r>
            <a:r>
              <a:rPr b="1" dirty="0"/>
              <a:t>Signs</a:t>
            </a:r>
            <a:r>
              <a:rPr b="1" spc="10" dirty="0"/>
              <a:t> </a:t>
            </a:r>
            <a:r>
              <a:rPr b="1" dirty="0"/>
              <a:t>Someone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</a:t>
            </a:r>
            <a:r>
              <a:rPr b="1" dirty="0" smtClean="0"/>
              <a:t>may</a:t>
            </a:r>
            <a:r>
              <a:rPr lang="en-US" b="1" dirty="0" smtClean="0"/>
              <a:t> </a:t>
            </a:r>
            <a:r>
              <a:rPr b="1" dirty="0" smtClean="0"/>
              <a:t>be </a:t>
            </a:r>
            <a:r>
              <a:rPr b="1" dirty="0"/>
              <a:t>Hoa</a:t>
            </a:r>
            <a:r>
              <a:rPr b="1" spc="-15" dirty="0"/>
              <a:t>r</a:t>
            </a:r>
            <a:r>
              <a:rPr b="1" dirty="0"/>
              <a:t>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87265"/>
            <a:ext cx="7594600" cy="4111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Di</a:t>
            </a:r>
            <a:r>
              <a:rPr sz="2800" spc="-55" dirty="0">
                <a:solidFill>
                  <a:srgbClr val="252525"/>
                </a:solidFill>
                <a:latin typeface="Arial"/>
                <a:cs typeface="Arial"/>
              </a:rPr>
              <a:t>f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fic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gai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ni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ntry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not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sw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rin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6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5"/>
              </a:lnSpc>
              <a:spcAft>
                <a:spcPts val="600"/>
              </a:spcAf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sayin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55" dirty="0">
                <a:solidFill>
                  <a:srgbClr val="252525"/>
                </a:solidFill>
                <a:latin typeface="Arial"/>
                <a:cs typeface="Arial"/>
              </a:rPr>
              <a:t>’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 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time)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Den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/minimi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zi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ng/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izi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195"/>
              </a:lnSpc>
              <a:spcBef>
                <a:spcPts val="67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gth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of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time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p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ers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on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h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liv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ed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with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x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ces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siv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  <a:p>
            <a:pPr marL="241300">
              <a:lnSpc>
                <a:spcPts val="3195"/>
              </a:lnSpc>
              <a:spcAft>
                <a:spcPts val="600"/>
              </a:spcAf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clutter</a:t>
            </a:r>
            <a:endParaRPr sz="2800" dirty="0">
              <a:latin typeface="Arial"/>
              <a:cs typeface="Arial"/>
            </a:endParaRPr>
          </a:p>
          <a:p>
            <a:pPr marL="241300" marR="995044" indent="-228600">
              <a:lnSpc>
                <a:spcPts val="3020"/>
              </a:lnSpc>
              <a:spcBef>
                <a:spcPts val="104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Sign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if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cant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ess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rin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c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nve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rs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ns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 r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ated</a:t>
            </a:r>
            <a:r>
              <a:rPr sz="2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cl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ut</a:t>
            </a:r>
            <a:r>
              <a:rPr sz="2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ut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Arial"/>
                <a:cs typeface="Arial"/>
              </a:rPr>
              <a:t>er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ts val="3329"/>
              </a:lnSpc>
              <a:spcBef>
                <a:spcPts val="620"/>
              </a:spcBef>
              <a:spcAft>
                <a:spcPts val="600"/>
              </a:spcAft>
              <a:buClr>
                <a:srgbClr val="252525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Othe</a:t>
            </a:r>
            <a:r>
              <a:rPr sz="2800" spc="-5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252525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8456" y="5696984"/>
            <a:ext cx="1696212" cy="60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1431</Words>
  <Application>Microsoft Macintosh PowerPoint</Application>
  <PresentationFormat>On-screen Show (4:3)</PresentationFormat>
  <Paragraphs>256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Palatino Linotype</vt:lpstr>
      <vt:lpstr>Times New Roman</vt:lpstr>
      <vt:lpstr>Arial</vt:lpstr>
      <vt:lpstr>Office Theme</vt:lpstr>
      <vt:lpstr>PowerPoint Presentation</vt:lpstr>
      <vt:lpstr>Overview</vt:lpstr>
      <vt:lpstr>VHA Home HealthCare</vt:lpstr>
      <vt:lpstr>VHA &amp; Hoarding</vt:lpstr>
      <vt:lpstr>Definition of Hoarding</vt:lpstr>
      <vt:lpstr>Clutter vs Hoarding</vt:lpstr>
      <vt:lpstr>PowerPoint Presentation</vt:lpstr>
      <vt:lpstr>PowerPoint Presentation</vt:lpstr>
      <vt:lpstr>Practical Signs Someone    may be Hoarding</vt:lpstr>
      <vt:lpstr>Squalor vs Hoarding</vt:lpstr>
      <vt:lpstr>Animal Hoarding</vt:lpstr>
      <vt:lpstr>Classification of     Animal Hoarders</vt:lpstr>
      <vt:lpstr>PowerPoint Presentation</vt:lpstr>
      <vt:lpstr>Low Insight</vt:lpstr>
      <vt:lpstr>Intervention</vt:lpstr>
      <vt:lpstr>PowerPoint Presentation</vt:lpstr>
      <vt:lpstr>PowerPoint Presentation</vt:lpstr>
      <vt:lpstr>Successful Interventions</vt:lpstr>
      <vt:lpstr>Treatment Basics</vt:lpstr>
      <vt:lpstr>Assessment</vt:lpstr>
      <vt:lpstr>PowerPoint Presentation</vt:lpstr>
      <vt:lpstr>PowerPoint Presentation</vt:lpstr>
      <vt:lpstr>Harm Reduction (HR)</vt:lpstr>
      <vt:lpstr>Harm Reduction (HR)</vt:lpstr>
      <vt:lpstr>Treatment vs. Enforcement</vt:lpstr>
      <vt:lpstr>The Power of the Uniform</vt:lpstr>
      <vt:lpstr>Inside the mind of our Clients</vt:lpstr>
      <vt:lpstr>Engaging a Client</vt:lpstr>
      <vt:lpstr>Creative Solutions</vt:lpstr>
      <vt:lpstr>PowerPoint Presentation</vt:lpstr>
      <vt:lpstr>Lack of Service Coordination     &amp; Treatment Options</vt:lpstr>
      <vt:lpstr>PowerPoint Presentation</vt:lpstr>
      <vt:lpstr>Thank you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Butler</dc:creator>
  <cp:lastModifiedBy>Paul Nash</cp:lastModifiedBy>
  <cp:revision>16</cp:revision>
  <dcterms:created xsi:type="dcterms:W3CDTF">2016-09-26T11:44:50Z</dcterms:created>
  <dcterms:modified xsi:type="dcterms:W3CDTF">2016-09-27T23:46:49Z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2016-09-26T00:00:00Z</vt:filetime>
  </property>
  <property fmtid="{D5CDD505-2E9C-101B-9397-08002B2CF9AE}" pid="3" name="LastSaved">
    <vt:filetime>2016-09-26T00:00:00Z</vt:filetime>
  </property>
</Properties>
</file>