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2" r:id="rId8"/>
    <p:sldId id="265" r:id="rId9"/>
    <p:sldId id="266" r:id="rId10"/>
    <p:sldId id="267" r:id="rId11"/>
    <p:sldId id="268" r:id="rId12"/>
    <p:sldId id="269" r:id="rId13"/>
    <p:sldId id="270" r:id="rId14"/>
    <p:sldId id="271" r:id="rId15"/>
    <p:sldId id="272" r:id="rId16"/>
    <p:sldId id="273" r:id="rId17"/>
    <p:sldId id="274" r:id="rId18"/>
    <p:sldId id="276" r:id="rId19"/>
    <p:sldId id="283" r:id="rId20"/>
    <p:sldId id="281" r:id="rId21"/>
    <p:sldId id="275" r:id="rId22"/>
    <p:sldId id="284" r:id="rId23"/>
    <p:sldId id="277" r:id="rId24"/>
    <p:sldId id="278"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p:normalViewPr>
  <p:slideViewPr>
    <p:cSldViewPr snapToGrid="0">
      <p:cViewPr varScale="1">
        <p:scale>
          <a:sx n="83" d="100"/>
          <a:sy n="83" d="100"/>
        </p:scale>
        <p:origin x="86" y="941"/>
      </p:cViewPr>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4D989-F19D-4543-A0E3-A6B406708431}" type="doc">
      <dgm:prSet loTypeId="urn:microsoft.com/office/officeart/2005/8/layout/radial6" loCatId="relationship" qsTypeId="urn:microsoft.com/office/officeart/2005/8/quickstyle/simple1" qsCatId="simple" csTypeId="urn:microsoft.com/office/officeart/2005/8/colors/accent6_2" csCatId="accent6" phldr="1"/>
      <dgm:spPr/>
      <dgm:t>
        <a:bodyPr/>
        <a:lstStyle/>
        <a:p>
          <a:endParaRPr lang="en-US"/>
        </a:p>
      </dgm:t>
    </dgm:pt>
    <dgm:pt modelId="{187A9E01-19E2-4DAF-A53B-4AE6B5E8D9FA}">
      <dgm:prSet phldrT="[Text]" custT="1"/>
      <dgm:spPr/>
      <dgm:t>
        <a:bodyPr/>
        <a:lstStyle/>
        <a:p>
          <a:r>
            <a:rPr lang="en-US" sz="3600">
              <a:latin typeface="+mj-lt"/>
            </a:rPr>
            <a:t>Preventing COVID-19</a:t>
          </a:r>
        </a:p>
      </dgm:t>
    </dgm:pt>
    <dgm:pt modelId="{A60830CA-C809-4A0D-A7EE-33A3FFD40162}" type="parTrans" cxnId="{74E4F5B8-22F3-49F6-9A34-9F7CA3ACF073}">
      <dgm:prSet/>
      <dgm:spPr/>
      <dgm:t>
        <a:bodyPr/>
        <a:lstStyle/>
        <a:p>
          <a:endParaRPr lang="en-US"/>
        </a:p>
      </dgm:t>
    </dgm:pt>
    <dgm:pt modelId="{9C71BE45-1160-416E-80AE-E52DC5D4BAA5}" type="sibTrans" cxnId="{74E4F5B8-22F3-49F6-9A34-9F7CA3ACF073}">
      <dgm:prSet/>
      <dgm:spPr/>
      <dgm:t>
        <a:bodyPr/>
        <a:lstStyle/>
        <a:p>
          <a:endParaRPr lang="en-US"/>
        </a:p>
      </dgm:t>
    </dgm:pt>
    <dgm:pt modelId="{9B036068-9735-44C3-86D6-366F23AFE7EB}">
      <dgm:prSet phldrT="[Text]"/>
      <dgm:spPr/>
      <dgm:t>
        <a:bodyPr/>
        <a:lstStyle/>
        <a:p>
          <a:r>
            <a:rPr lang="en-US" dirty="0">
              <a:latin typeface="+mj-lt"/>
            </a:rPr>
            <a:t>Physical</a:t>
          </a:r>
          <a:r>
            <a:rPr lang="en-US" dirty="0"/>
            <a:t> </a:t>
          </a:r>
          <a:r>
            <a:rPr lang="en-US" dirty="0">
              <a:latin typeface="+mj-lt"/>
            </a:rPr>
            <a:t>distancing</a:t>
          </a:r>
        </a:p>
      </dgm:t>
    </dgm:pt>
    <dgm:pt modelId="{756DA8C5-9A57-48D1-BAB1-F0E186A40206}" type="parTrans" cxnId="{50F8B999-2DC5-4253-9E49-9C1942D24290}">
      <dgm:prSet/>
      <dgm:spPr/>
      <dgm:t>
        <a:bodyPr/>
        <a:lstStyle/>
        <a:p>
          <a:endParaRPr lang="en-US"/>
        </a:p>
      </dgm:t>
    </dgm:pt>
    <dgm:pt modelId="{B52A284A-F92C-45D9-BDB0-774E821E8ECD}" type="sibTrans" cxnId="{50F8B999-2DC5-4253-9E49-9C1942D24290}">
      <dgm:prSet/>
      <dgm:spPr/>
      <dgm:t>
        <a:bodyPr/>
        <a:lstStyle/>
        <a:p>
          <a:endParaRPr lang="en-US"/>
        </a:p>
      </dgm:t>
    </dgm:pt>
    <dgm:pt modelId="{A6A44885-2751-4A70-931D-6AA9760A8CF2}">
      <dgm:prSet phldrT="[Text]"/>
      <dgm:spPr/>
      <dgm:t>
        <a:bodyPr/>
        <a:lstStyle/>
        <a:p>
          <a:r>
            <a:rPr lang="en-US">
              <a:latin typeface="+mj-lt"/>
            </a:rPr>
            <a:t>Hygiene</a:t>
          </a:r>
          <a:r>
            <a:rPr lang="en-US"/>
            <a:t> </a:t>
          </a:r>
          <a:r>
            <a:rPr lang="en-US">
              <a:latin typeface="+mj-lt"/>
            </a:rPr>
            <a:t>measures</a:t>
          </a:r>
        </a:p>
      </dgm:t>
    </dgm:pt>
    <dgm:pt modelId="{905A8188-5F87-4606-8D54-A70DF7E7E17E}" type="parTrans" cxnId="{22D682F1-A0A6-4309-95CC-C8043E89A42D}">
      <dgm:prSet/>
      <dgm:spPr/>
      <dgm:t>
        <a:bodyPr/>
        <a:lstStyle/>
        <a:p>
          <a:endParaRPr lang="en-US"/>
        </a:p>
      </dgm:t>
    </dgm:pt>
    <dgm:pt modelId="{1ACBEA61-B885-43BD-831D-116372DE41F2}" type="sibTrans" cxnId="{22D682F1-A0A6-4309-95CC-C8043E89A42D}">
      <dgm:prSet/>
      <dgm:spPr/>
      <dgm:t>
        <a:bodyPr/>
        <a:lstStyle/>
        <a:p>
          <a:endParaRPr lang="en-US"/>
        </a:p>
      </dgm:t>
    </dgm:pt>
    <dgm:pt modelId="{B89894EB-09B3-4A88-B90B-A30865C72D7A}">
      <dgm:prSet phldrT="[Text]"/>
      <dgm:spPr/>
      <dgm:t>
        <a:bodyPr/>
        <a:lstStyle/>
        <a:p>
          <a:r>
            <a:rPr lang="en-US">
              <a:latin typeface="+mj-lt"/>
            </a:rPr>
            <a:t>Culture</a:t>
          </a:r>
        </a:p>
      </dgm:t>
    </dgm:pt>
    <dgm:pt modelId="{1E77F17D-F52A-4F91-9FDA-6560BA674A33}" type="parTrans" cxnId="{AC801283-799B-4859-AD2D-B5B79CC62140}">
      <dgm:prSet/>
      <dgm:spPr/>
      <dgm:t>
        <a:bodyPr/>
        <a:lstStyle/>
        <a:p>
          <a:endParaRPr lang="en-US"/>
        </a:p>
      </dgm:t>
    </dgm:pt>
    <dgm:pt modelId="{91CC466A-2FC7-4487-989A-1B894E92F570}" type="sibTrans" cxnId="{AC801283-799B-4859-AD2D-B5B79CC62140}">
      <dgm:prSet/>
      <dgm:spPr/>
      <dgm:t>
        <a:bodyPr/>
        <a:lstStyle/>
        <a:p>
          <a:endParaRPr lang="en-US"/>
        </a:p>
      </dgm:t>
    </dgm:pt>
    <dgm:pt modelId="{B748726A-425D-42D0-B96D-CFA254E4C0A6}">
      <dgm:prSet phldrT="[Text]"/>
      <dgm:spPr/>
      <dgm:t>
        <a:bodyPr/>
        <a:lstStyle/>
        <a:p>
          <a:r>
            <a:rPr lang="en-US">
              <a:latin typeface="+mj-lt"/>
            </a:rPr>
            <a:t>Screening</a:t>
          </a:r>
        </a:p>
      </dgm:t>
    </dgm:pt>
    <dgm:pt modelId="{F1551F8F-3893-47EA-947E-679D0B99639D}" type="parTrans" cxnId="{8596AC0F-77BF-4854-BD02-70344B199B43}">
      <dgm:prSet/>
      <dgm:spPr/>
      <dgm:t>
        <a:bodyPr/>
        <a:lstStyle/>
        <a:p>
          <a:endParaRPr lang="en-US"/>
        </a:p>
      </dgm:t>
    </dgm:pt>
    <dgm:pt modelId="{D80C4346-F95E-4450-B566-1619A2DEC363}" type="sibTrans" cxnId="{8596AC0F-77BF-4854-BD02-70344B199B43}">
      <dgm:prSet/>
      <dgm:spPr/>
      <dgm:t>
        <a:bodyPr/>
        <a:lstStyle/>
        <a:p>
          <a:endParaRPr lang="en-US"/>
        </a:p>
      </dgm:t>
    </dgm:pt>
    <dgm:pt modelId="{D81D6F27-CF5D-479D-A611-67F740653636}">
      <dgm:prSet/>
      <dgm:spPr/>
      <dgm:t>
        <a:bodyPr/>
        <a:lstStyle/>
        <a:p>
          <a:r>
            <a:rPr lang="en-US">
              <a:latin typeface="+mj-lt"/>
            </a:rPr>
            <a:t>Masks</a:t>
          </a:r>
        </a:p>
      </dgm:t>
    </dgm:pt>
    <dgm:pt modelId="{4DA3826A-6952-4DE1-BB28-250145A7C9F0}" type="parTrans" cxnId="{3937C7CE-D3E5-4353-B092-0FF113FD5569}">
      <dgm:prSet/>
      <dgm:spPr/>
      <dgm:t>
        <a:bodyPr/>
        <a:lstStyle/>
        <a:p>
          <a:endParaRPr lang="en-US"/>
        </a:p>
      </dgm:t>
    </dgm:pt>
    <dgm:pt modelId="{F1D9106F-AFA6-4230-899D-8A7CB5B838DC}" type="sibTrans" cxnId="{3937C7CE-D3E5-4353-B092-0FF113FD5569}">
      <dgm:prSet/>
      <dgm:spPr/>
      <dgm:t>
        <a:bodyPr/>
        <a:lstStyle/>
        <a:p>
          <a:endParaRPr lang="en-US"/>
        </a:p>
      </dgm:t>
    </dgm:pt>
    <dgm:pt modelId="{D8C3D6C9-7473-4BB9-A30D-40DC8F2E1CC7}" type="pres">
      <dgm:prSet presAssocID="{BA04D989-F19D-4543-A0E3-A6B406708431}" presName="Name0" presStyleCnt="0">
        <dgm:presLayoutVars>
          <dgm:chMax val="1"/>
          <dgm:dir/>
          <dgm:animLvl val="ctr"/>
          <dgm:resizeHandles val="exact"/>
        </dgm:presLayoutVars>
      </dgm:prSet>
      <dgm:spPr/>
    </dgm:pt>
    <dgm:pt modelId="{07654AB4-2B57-4877-94F6-EDFE8827400A}" type="pres">
      <dgm:prSet presAssocID="{187A9E01-19E2-4DAF-A53B-4AE6B5E8D9FA}" presName="centerShape" presStyleLbl="node0" presStyleIdx="0" presStyleCnt="1" custScaleX="115609" custScaleY="109611"/>
      <dgm:spPr/>
    </dgm:pt>
    <dgm:pt modelId="{A8DC9838-EDAC-464A-814C-C599BC88F8CB}" type="pres">
      <dgm:prSet presAssocID="{9B036068-9735-44C3-86D6-366F23AFE7EB}" presName="node" presStyleLbl="node1" presStyleIdx="0" presStyleCnt="5">
        <dgm:presLayoutVars>
          <dgm:bulletEnabled val="1"/>
        </dgm:presLayoutVars>
      </dgm:prSet>
      <dgm:spPr/>
    </dgm:pt>
    <dgm:pt modelId="{98E45319-5DF2-4A1B-A675-6AECBB59DFDD}" type="pres">
      <dgm:prSet presAssocID="{9B036068-9735-44C3-86D6-366F23AFE7EB}" presName="dummy" presStyleCnt="0"/>
      <dgm:spPr/>
    </dgm:pt>
    <dgm:pt modelId="{947CA485-AF2F-482E-8033-0749C44DE4F1}" type="pres">
      <dgm:prSet presAssocID="{B52A284A-F92C-45D9-BDB0-774E821E8ECD}" presName="sibTrans" presStyleLbl="sibTrans2D1" presStyleIdx="0" presStyleCnt="5"/>
      <dgm:spPr/>
    </dgm:pt>
    <dgm:pt modelId="{25002379-EE51-4D19-8A9C-C42530870BE2}" type="pres">
      <dgm:prSet presAssocID="{A6A44885-2751-4A70-931D-6AA9760A8CF2}" presName="node" presStyleLbl="node1" presStyleIdx="1" presStyleCnt="5">
        <dgm:presLayoutVars>
          <dgm:bulletEnabled val="1"/>
        </dgm:presLayoutVars>
      </dgm:prSet>
      <dgm:spPr/>
    </dgm:pt>
    <dgm:pt modelId="{0C26509D-D52B-4994-BD4F-B776FE676935}" type="pres">
      <dgm:prSet presAssocID="{A6A44885-2751-4A70-931D-6AA9760A8CF2}" presName="dummy" presStyleCnt="0"/>
      <dgm:spPr/>
    </dgm:pt>
    <dgm:pt modelId="{2741974B-5168-4208-8EE3-4B95A66107EE}" type="pres">
      <dgm:prSet presAssocID="{1ACBEA61-B885-43BD-831D-116372DE41F2}" presName="sibTrans" presStyleLbl="sibTrans2D1" presStyleIdx="1" presStyleCnt="5"/>
      <dgm:spPr/>
    </dgm:pt>
    <dgm:pt modelId="{1D65A729-2E25-4E63-A2A8-BF680D052BE1}" type="pres">
      <dgm:prSet presAssocID="{B89894EB-09B3-4A88-B90B-A30865C72D7A}" presName="node" presStyleLbl="node1" presStyleIdx="2" presStyleCnt="5">
        <dgm:presLayoutVars>
          <dgm:bulletEnabled val="1"/>
        </dgm:presLayoutVars>
      </dgm:prSet>
      <dgm:spPr/>
    </dgm:pt>
    <dgm:pt modelId="{4CFA2D9B-6F25-41FA-A28D-E9D481CD7BCB}" type="pres">
      <dgm:prSet presAssocID="{B89894EB-09B3-4A88-B90B-A30865C72D7A}" presName="dummy" presStyleCnt="0"/>
      <dgm:spPr/>
    </dgm:pt>
    <dgm:pt modelId="{4E933CFB-A25A-4DD8-8DF4-FA7FDFC8FCD0}" type="pres">
      <dgm:prSet presAssocID="{91CC466A-2FC7-4487-989A-1B894E92F570}" presName="sibTrans" presStyleLbl="sibTrans2D1" presStyleIdx="2" presStyleCnt="5"/>
      <dgm:spPr/>
    </dgm:pt>
    <dgm:pt modelId="{F80AC821-DE0F-4D2C-8C5F-DFA4A12A4A35}" type="pres">
      <dgm:prSet presAssocID="{B748726A-425D-42D0-B96D-CFA254E4C0A6}" presName="node" presStyleLbl="node1" presStyleIdx="3" presStyleCnt="5">
        <dgm:presLayoutVars>
          <dgm:bulletEnabled val="1"/>
        </dgm:presLayoutVars>
      </dgm:prSet>
      <dgm:spPr/>
    </dgm:pt>
    <dgm:pt modelId="{65EAED42-84D5-4159-9BD2-3AD664E96CF7}" type="pres">
      <dgm:prSet presAssocID="{B748726A-425D-42D0-B96D-CFA254E4C0A6}" presName="dummy" presStyleCnt="0"/>
      <dgm:spPr/>
    </dgm:pt>
    <dgm:pt modelId="{37095DBC-1ED4-402D-BE9C-B5DE8C9A99BA}" type="pres">
      <dgm:prSet presAssocID="{D80C4346-F95E-4450-B566-1619A2DEC363}" presName="sibTrans" presStyleLbl="sibTrans2D1" presStyleIdx="3" presStyleCnt="5"/>
      <dgm:spPr/>
    </dgm:pt>
    <dgm:pt modelId="{963B95B3-DBB7-4DA7-B8BC-2E15F434523B}" type="pres">
      <dgm:prSet presAssocID="{D81D6F27-CF5D-479D-A611-67F740653636}" presName="node" presStyleLbl="node1" presStyleIdx="4" presStyleCnt="5">
        <dgm:presLayoutVars>
          <dgm:bulletEnabled val="1"/>
        </dgm:presLayoutVars>
      </dgm:prSet>
      <dgm:spPr/>
    </dgm:pt>
    <dgm:pt modelId="{2B6140F1-1A2D-45DF-B3E5-E25158A4AB9A}" type="pres">
      <dgm:prSet presAssocID="{D81D6F27-CF5D-479D-A611-67F740653636}" presName="dummy" presStyleCnt="0"/>
      <dgm:spPr/>
    </dgm:pt>
    <dgm:pt modelId="{7C574CB3-8BFA-401A-8DB8-B9C747888594}" type="pres">
      <dgm:prSet presAssocID="{F1D9106F-AFA6-4230-899D-8A7CB5B838DC}" presName="sibTrans" presStyleLbl="sibTrans2D1" presStyleIdx="4" presStyleCnt="5"/>
      <dgm:spPr/>
    </dgm:pt>
  </dgm:ptLst>
  <dgm:cxnLst>
    <dgm:cxn modelId="{8596AC0F-77BF-4854-BD02-70344B199B43}" srcId="{187A9E01-19E2-4DAF-A53B-4AE6B5E8D9FA}" destId="{B748726A-425D-42D0-B96D-CFA254E4C0A6}" srcOrd="3" destOrd="0" parTransId="{F1551F8F-3893-47EA-947E-679D0B99639D}" sibTransId="{D80C4346-F95E-4450-B566-1619A2DEC363}"/>
    <dgm:cxn modelId="{9535082A-BC41-4225-99DE-EBBA8C482F6E}" type="presOf" srcId="{B748726A-425D-42D0-B96D-CFA254E4C0A6}" destId="{F80AC821-DE0F-4D2C-8C5F-DFA4A12A4A35}" srcOrd="0" destOrd="0" presId="urn:microsoft.com/office/officeart/2005/8/layout/radial6"/>
    <dgm:cxn modelId="{BD4DA739-3C23-42E3-909E-96281A00E104}" type="presOf" srcId="{B89894EB-09B3-4A88-B90B-A30865C72D7A}" destId="{1D65A729-2E25-4E63-A2A8-BF680D052BE1}" srcOrd="0" destOrd="0" presId="urn:microsoft.com/office/officeart/2005/8/layout/radial6"/>
    <dgm:cxn modelId="{AF11093A-7A92-4E00-B8E0-0533A8BAF690}" type="presOf" srcId="{9B036068-9735-44C3-86D6-366F23AFE7EB}" destId="{A8DC9838-EDAC-464A-814C-C599BC88F8CB}" srcOrd="0" destOrd="0" presId="urn:microsoft.com/office/officeart/2005/8/layout/radial6"/>
    <dgm:cxn modelId="{25A06A4F-BB36-480A-BBB5-460624EA38C8}" type="presOf" srcId="{D81D6F27-CF5D-479D-A611-67F740653636}" destId="{963B95B3-DBB7-4DA7-B8BC-2E15F434523B}" srcOrd="0" destOrd="0" presId="urn:microsoft.com/office/officeart/2005/8/layout/radial6"/>
    <dgm:cxn modelId="{AC801283-799B-4859-AD2D-B5B79CC62140}" srcId="{187A9E01-19E2-4DAF-A53B-4AE6B5E8D9FA}" destId="{B89894EB-09B3-4A88-B90B-A30865C72D7A}" srcOrd="2" destOrd="0" parTransId="{1E77F17D-F52A-4F91-9FDA-6560BA674A33}" sibTransId="{91CC466A-2FC7-4487-989A-1B894E92F570}"/>
    <dgm:cxn modelId="{0642A392-ED9C-4989-9C9A-A9C7B6738EC2}" type="presOf" srcId="{B52A284A-F92C-45D9-BDB0-774E821E8ECD}" destId="{947CA485-AF2F-482E-8033-0749C44DE4F1}" srcOrd="0" destOrd="0" presId="urn:microsoft.com/office/officeart/2005/8/layout/radial6"/>
    <dgm:cxn modelId="{50F8B999-2DC5-4253-9E49-9C1942D24290}" srcId="{187A9E01-19E2-4DAF-A53B-4AE6B5E8D9FA}" destId="{9B036068-9735-44C3-86D6-366F23AFE7EB}" srcOrd="0" destOrd="0" parTransId="{756DA8C5-9A57-48D1-BAB1-F0E186A40206}" sibTransId="{B52A284A-F92C-45D9-BDB0-774E821E8ECD}"/>
    <dgm:cxn modelId="{DF0922B1-A3A8-484E-A563-C1795A752DE7}" type="presOf" srcId="{91CC466A-2FC7-4487-989A-1B894E92F570}" destId="{4E933CFB-A25A-4DD8-8DF4-FA7FDFC8FCD0}" srcOrd="0" destOrd="0" presId="urn:microsoft.com/office/officeart/2005/8/layout/radial6"/>
    <dgm:cxn modelId="{B95FCDB4-BD66-472E-955F-D1C916CC7EE9}" type="presOf" srcId="{187A9E01-19E2-4DAF-A53B-4AE6B5E8D9FA}" destId="{07654AB4-2B57-4877-94F6-EDFE8827400A}" srcOrd="0" destOrd="0" presId="urn:microsoft.com/office/officeart/2005/8/layout/radial6"/>
    <dgm:cxn modelId="{74E4F5B8-22F3-49F6-9A34-9F7CA3ACF073}" srcId="{BA04D989-F19D-4543-A0E3-A6B406708431}" destId="{187A9E01-19E2-4DAF-A53B-4AE6B5E8D9FA}" srcOrd="0" destOrd="0" parTransId="{A60830CA-C809-4A0D-A7EE-33A3FFD40162}" sibTransId="{9C71BE45-1160-416E-80AE-E52DC5D4BAA5}"/>
    <dgm:cxn modelId="{3937C7CE-D3E5-4353-B092-0FF113FD5569}" srcId="{187A9E01-19E2-4DAF-A53B-4AE6B5E8D9FA}" destId="{D81D6F27-CF5D-479D-A611-67F740653636}" srcOrd="4" destOrd="0" parTransId="{4DA3826A-6952-4DE1-BB28-250145A7C9F0}" sibTransId="{F1D9106F-AFA6-4230-899D-8A7CB5B838DC}"/>
    <dgm:cxn modelId="{4C20A0D5-9911-4B32-9BC3-F91C2FA0FD0E}" type="presOf" srcId="{BA04D989-F19D-4543-A0E3-A6B406708431}" destId="{D8C3D6C9-7473-4BB9-A30D-40DC8F2E1CC7}" srcOrd="0" destOrd="0" presId="urn:microsoft.com/office/officeart/2005/8/layout/radial6"/>
    <dgm:cxn modelId="{2C1D56D8-839A-4A6E-8729-BC8534D75EC2}" type="presOf" srcId="{F1D9106F-AFA6-4230-899D-8A7CB5B838DC}" destId="{7C574CB3-8BFA-401A-8DB8-B9C747888594}" srcOrd="0" destOrd="0" presId="urn:microsoft.com/office/officeart/2005/8/layout/radial6"/>
    <dgm:cxn modelId="{47CAC0E6-15BC-4AC3-A29B-5D7AF61F409C}" type="presOf" srcId="{1ACBEA61-B885-43BD-831D-116372DE41F2}" destId="{2741974B-5168-4208-8EE3-4B95A66107EE}" srcOrd="0" destOrd="0" presId="urn:microsoft.com/office/officeart/2005/8/layout/radial6"/>
    <dgm:cxn modelId="{4A931CE7-D9FD-470E-A0C5-956750AA990E}" type="presOf" srcId="{D80C4346-F95E-4450-B566-1619A2DEC363}" destId="{37095DBC-1ED4-402D-BE9C-B5DE8C9A99BA}" srcOrd="0" destOrd="0" presId="urn:microsoft.com/office/officeart/2005/8/layout/radial6"/>
    <dgm:cxn modelId="{22D682F1-A0A6-4309-95CC-C8043E89A42D}" srcId="{187A9E01-19E2-4DAF-A53B-4AE6B5E8D9FA}" destId="{A6A44885-2751-4A70-931D-6AA9760A8CF2}" srcOrd="1" destOrd="0" parTransId="{905A8188-5F87-4606-8D54-A70DF7E7E17E}" sibTransId="{1ACBEA61-B885-43BD-831D-116372DE41F2}"/>
    <dgm:cxn modelId="{7EB3F8F5-966B-4441-B480-8D834F1EA472}" type="presOf" srcId="{A6A44885-2751-4A70-931D-6AA9760A8CF2}" destId="{25002379-EE51-4D19-8A9C-C42530870BE2}" srcOrd="0" destOrd="0" presId="urn:microsoft.com/office/officeart/2005/8/layout/radial6"/>
    <dgm:cxn modelId="{FE19CA71-5B00-4739-BC89-9FFA07F36B58}" type="presParOf" srcId="{D8C3D6C9-7473-4BB9-A30D-40DC8F2E1CC7}" destId="{07654AB4-2B57-4877-94F6-EDFE8827400A}" srcOrd="0" destOrd="0" presId="urn:microsoft.com/office/officeart/2005/8/layout/radial6"/>
    <dgm:cxn modelId="{DD09B187-2F5D-43EE-B9FB-ACCA96CE57F4}" type="presParOf" srcId="{D8C3D6C9-7473-4BB9-A30D-40DC8F2E1CC7}" destId="{A8DC9838-EDAC-464A-814C-C599BC88F8CB}" srcOrd="1" destOrd="0" presId="urn:microsoft.com/office/officeart/2005/8/layout/radial6"/>
    <dgm:cxn modelId="{A98B7EAF-8908-4002-8E84-618634219B90}" type="presParOf" srcId="{D8C3D6C9-7473-4BB9-A30D-40DC8F2E1CC7}" destId="{98E45319-5DF2-4A1B-A675-6AECBB59DFDD}" srcOrd="2" destOrd="0" presId="urn:microsoft.com/office/officeart/2005/8/layout/radial6"/>
    <dgm:cxn modelId="{4B9EE470-30E9-4C85-8A22-D6F20947D15E}" type="presParOf" srcId="{D8C3D6C9-7473-4BB9-A30D-40DC8F2E1CC7}" destId="{947CA485-AF2F-482E-8033-0749C44DE4F1}" srcOrd="3" destOrd="0" presId="urn:microsoft.com/office/officeart/2005/8/layout/radial6"/>
    <dgm:cxn modelId="{D68FA5E1-2B3C-49A1-AD9A-DCEEA77AFA6C}" type="presParOf" srcId="{D8C3D6C9-7473-4BB9-A30D-40DC8F2E1CC7}" destId="{25002379-EE51-4D19-8A9C-C42530870BE2}" srcOrd="4" destOrd="0" presId="urn:microsoft.com/office/officeart/2005/8/layout/radial6"/>
    <dgm:cxn modelId="{C2AE9B38-753F-4820-A85F-42B0F7DDB424}" type="presParOf" srcId="{D8C3D6C9-7473-4BB9-A30D-40DC8F2E1CC7}" destId="{0C26509D-D52B-4994-BD4F-B776FE676935}" srcOrd="5" destOrd="0" presId="urn:microsoft.com/office/officeart/2005/8/layout/radial6"/>
    <dgm:cxn modelId="{F4935D7C-4A0D-41B6-835A-F8CF4416101C}" type="presParOf" srcId="{D8C3D6C9-7473-4BB9-A30D-40DC8F2E1CC7}" destId="{2741974B-5168-4208-8EE3-4B95A66107EE}" srcOrd="6" destOrd="0" presId="urn:microsoft.com/office/officeart/2005/8/layout/radial6"/>
    <dgm:cxn modelId="{3F5BA97F-24F8-419E-979A-5CED3FD04B5B}" type="presParOf" srcId="{D8C3D6C9-7473-4BB9-A30D-40DC8F2E1CC7}" destId="{1D65A729-2E25-4E63-A2A8-BF680D052BE1}" srcOrd="7" destOrd="0" presId="urn:microsoft.com/office/officeart/2005/8/layout/radial6"/>
    <dgm:cxn modelId="{C574349D-A3B5-415C-9EDD-72A2C1EE32AC}" type="presParOf" srcId="{D8C3D6C9-7473-4BB9-A30D-40DC8F2E1CC7}" destId="{4CFA2D9B-6F25-41FA-A28D-E9D481CD7BCB}" srcOrd="8" destOrd="0" presId="urn:microsoft.com/office/officeart/2005/8/layout/radial6"/>
    <dgm:cxn modelId="{2AF8897A-CC67-4DC2-956D-F1FBC5868685}" type="presParOf" srcId="{D8C3D6C9-7473-4BB9-A30D-40DC8F2E1CC7}" destId="{4E933CFB-A25A-4DD8-8DF4-FA7FDFC8FCD0}" srcOrd="9" destOrd="0" presId="urn:microsoft.com/office/officeart/2005/8/layout/radial6"/>
    <dgm:cxn modelId="{0735A52C-4A66-4FB4-AB79-527E5174A225}" type="presParOf" srcId="{D8C3D6C9-7473-4BB9-A30D-40DC8F2E1CC7}" destId="{F80AC821-DE0F-4D2C-8C5F-DFA4A12A4A35}" srcOrd="10" destOrd="0" presId="urn:microsoft.com/office/officeart/2005/8/layout/radial6"/>
    <dgm:cxn modelId="{4B61AE50-44CF-48D4-8695-0DFF3811D3E8}" type="presParOf" srcId="{D8C3D6C9-7473-4BB9-A30D-40DC8F2E1CC7}" destId="{65EAED42-84D5-4159-9BD2-3AD664E96CF7}" srcOrd="11" destOrd="0" presId="urn:microsoft.com/office/officeart/2005/8/layout/radial6"/>
    <dgm:cxn modelId="{D816A9CD-FD8C-49C6-9DD5-AA4A3035A244}" type="presParOf" srcId="{D8C3D6C9-7473-4BB9-A30D-40DC8F2E1CC7}" destId="{37095DBC-1ED4-402D-BE9C-B5DE8C9A99BA}" srcOrd="12" destOrd="0" presId="urn:microsoft.com/office/officeart/2005/8/layout/radial6"/>
    <dgm:cxn modelId="{5F03E611-6404-4785-A62A-EBDC23431816}" type="presParOf" srcId="{D8C3D6C9-7473-4BB9-A30D-40DC8F2E1CC7}" destId="{963B95B3-DBB7-4DA7-B8BC-2E15F434523B}" srcOrd="13" destOrd="0" presId="urn:microsoft.com/office/officeart/2005/8/layout/radial6"/>
    <dgm:cxn modelId="{2DFA94F5-6C0D-40DD-A8B8-7D2A5B69B90F}" type="presParOf" srcId="{D8C3D6C9-7473-4BB9-A30D-40DC8F2E1CC7}" destId="{2B6140F1-1A2D-45DF-B3E5-E25158A4AB9A}" srcOrd="14" destOrd="0" presId="urn:microsoft.com/office/officeart/2005/8/layout/radial6"/>
    <dgm:cxn modelId="{F6745F73-A3F3-41B0-8628-A22232252F82}" type="presParOf" srcId="{D8C3D6C9-7473-4BB9-A30D-40DC8F2E1CC7}" destId="{7C574CB3-8BFA-401A-8DB8-B9C747888594}"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74CB3-8BFA-401A-8DB8-B9C747888594}">
      <dsp:nvSpPr>
        <dsp:cNvPr id="0" name=""/>
        <dsp:cNvSpPr/>
      </dsp:nvSpPr>
      <dsp:spPr>
        <a:xfrm>
          <a:off x="704294" y="855798"/>
          <a:ext cx="5582761" cy="5582761"/>
        </a:xfrm>
        <a:prstGeom prst="blockArc">
          <a:avLst>
            <a:gd name="adj1" fmla="val 11880000"/>
            <a:gd name="adj2" fmla="val 16200000"/>
            <a:gd name="adj3" fmla="val 4641"/>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095DBC-1ED4-402D-BE9C-B5DE8C9A99BA}">
      <dsp:nvSpPr>
        <dsp:cNvPr id="0" name=""/>
        <dsp:cNvSpPr/>
      </dsp:nvSpPr>
      <dsp:spPr>
        <a:xfrm>
          <a:off x="704294" y="855798"/>
          <a:ext cx="5582761" cy="5582761"/>
        </a:xfrm>
        <a:prstGeom prst="blockArc">
          <a:avLst>
            <a:gd name="adj1" fmla="val 7560000"/>
            <a:gd name="adj2" fmla="val 11880000"/>
            <a:gd name="adj3" fmla="val 4641"/>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933CFB-A25A-4DD8-8DF4-FA7FDFC8FCD0}">
      <dsp:nvSpPr>
        <dsp:cNvPr id="0" name=""/>
        <dsp:cNvSpPr/>
      </dsp:nvSpPr>
      <dsp:spPr>
        <a:xfrm>
          <a:off x="704294" y="855798"/>
          <a:ext cx="5582761" cy="5582761"/>
        </a:xfrm>
        <a:prstGeom prst="blockArc">
          <a:avLst>
            <a:gd name="adj1" fmla="val 3240000"/>
            <a:gd name="adj2" fmla="val 7560000"/>
            <a:gd name="adj3" fmla="val 4641"/>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41974B-5168-4208-8EE3-4B95A66107EE}">
      <dsp:nvSpPr>
        <dsp:cNvPr id="0" name=""/>
        <dsp:cNvSpPr/>
      </dsp:nvSpPr>
      <dsp:spPr>
        <a:xfrm>
          <a:off x="704294" y="855798"/>
          <a:ext cx="5582761" cy="5582761"/>
        </a:xfrm>
        <a:prstGeom prst="blockArc">
          <a:avLst>
            <a:gd name="adj1" fmla="val 20520000"/>
            <a:gd name="adj2" fmla="val 3240000"/>
            <a:gd name="adj3" fmla="val 4641"/>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7CA485-AF2F-482E-8033-0749C44DE4F1}">
      <dsp:nvSpPr>
        <dsp:cNvPr id="0" name=""/>
        <dsp:cNvSpPr/>
      </dsp:nvSpPr>
      <dsp:spPr>
        <a:xfrm>
          <a:off x="704294" y="855798"/>
          <a:ext cx="5582761" cy="5582761"/>
        </a:xfrm>
        <a:prstGeom prst="blockArc">
          <a:avLst>
            <a:gd name="adj1" fmla="val 16200000"/>
            <a:gd name="adj2" fmla="val 20520000"/>
            <a:gd name="adj3" fmla="val 4641"/>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654AB4-2B57-4877-94F6-EDFE8827400A}">
      <dsp:nvSpPr>
        <dsp:cNvPr id="0" name=""/>
        <dsp:cNvSpPr/>
      </dsp:nvSpPr>
      <dsp:spPr>
        <a:xfrm>
          <a:off x="2009781" y="2238376"/>
          <a:ext cx="2971787" cy="281760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latin typeface="+mj-lt"/>
            </a:rPr>
            <a:t>Preventing COVID-19</a:t>
          </a:r>
        </a:p>
      </dsp:txBody>
      <dsp:txXfrm>
        <a:off x="2444989" y="2651005"/>
        <a:ext cx="2101371" cy="1992347"/>
      </dsp:txXfrm>
    </dsp:sp>
    <dsp:sp modelId="{A8DC9838-EDAC-464A-814C-C599BC88F8CB}">
      <dsp:nvSpPr>
        <dsp:cNvPr id="0" name=""/>
        <dsp:cNvSpPr/>
      </dsp:nvSpPr>
      <dsp:spPr>
        <a:xfrm>
          <a:off x="2595982" y="20883"/>
          <a:ext cx="1799385" cy="179938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j-lt"/>
            </a:rPr>
            <a:t>Physical</a:t>
          </a:r>
          <a:r>
            <a:rPr lang="en-US" sz="2300" kern="1200" dirty="0"/>
            <a:t> </a:t>
          </a:r>
          <a:r>
            <a:rPr lang="en-US" sz="2300" kern="1200" dirty="0">
              <a:latin typeface="+mj-lt"/>
            </a:rPr>
            <a:t>distancing</a:t>
          </a:r>
        </a:p>
      </dsp:txBody>
      <dsp:txXfrm>
        <a:off x="2859496" y="284397"/>
        <a:ext cx="1272357" cy="1272357"/>
      </dsp:txXfrm>
    </dsp:sp>
    <dsp:sp modelId="{25002379-EE51-4D19-8A9C-C42530870BE2}">
      <dsp:nvSpPr>
        <dsp:cNvPr id="0" name=""/>
        <dsp:cNvSpPr/>
      </dsp:nvSpPr>
      <dsp:spPr>
        <a:xfrm>
          <a:off x="5189135" y="1904919"/>
          <a:ext cx="1799385" cy="179938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latin typeface="+mj-lt"/>
            </a:rPr>
            <a:t>Hygiene</a:t>
          </a:r>
          <a:r>
            <a:rPr lang="en-US" sz="2300" kern="1200"/>
            <a:t> </a:t>
          </a:r>
          <a:r>
            <a:rPr lang="en-US" sz="2300" kern="1200">
              <a:latin typeface="+mj-lt"/>
            </a:rPr>
            <a:t>measures</a:t>
          </a:r>
        </a:p>
      </dsp:txBody>
      <dsp:txXfrm>
        <a:off x="5452649" y="2168433"/>
        <a:ext cx="1272357" cy="1272357"/>
      </dsp:txXfrm>
    </dsp:sp>
    <dsp:sp modelId="{1D65A729-2E25-4E63-A2A8-BF680D052BE1}">
      <dsp:nvSpPr>
        <dsp:cNvPr id="0" name=""/>
        <dsp:cNvSpPr/>
      </dsp:nvSpPr>
      <dsp:spPr>
        <a:xfrm>
          <a:off x="4198639" y="4953354"/>
          <a:ext cx="1799385" cy="179938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latin typeface="+mj-lt"/>
            </a:rPr>
            <a:t>Culture</a:t>
          </a:r>
        </a:p>
      </dsp:txBody>
      <dsp:txXfrm>
        <a:off x="4462153" y="5216868"/>
        <a:ext cx="1272357" cy="1272357"/>
      </dsp:txXfrm>
    </dsp:sp>
    <dsp:sp modelId="{F80AC821-DE0F-4D2C-8C5F-DFA4A12A4A35}">
      <dsp:nvSpPr>
        <dsp:cNvPr id="0" name=""/>
        <dsp:cNvSpPr/>
      </dsp:nvSpPr>
      <dsp:spPr>
        <a:xfrm>
          <a:off x="993325" y="4953354"/>
          <a:ext cx="1799385" cy="179938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latin typeface="+mj-lt"/>
            </a:rPr>
            <a:t>Screening</a:t>
          </a:r>
        </a:p>
      </dsp:txBody>
      <dsp:txXfrm>
        <a:off x="1256839" y="5216868"/>
        <a:ext cx="1272357" cy="1272357"/>
      </dsp:txXfrm>
    </dsp:sp>
    <dsp:sp modelId="{963B95B3-DBB7-4DA7-B8BC-2E15F434523B}">
      <dsp:nvSpPr>
        <dsp:cNvPr id="0" name=""/>
        <dsp:cNvSpPr/>
      </dsp:nvSpPr>
      <dsp:spPr>
        <a:xfrm>
          <a:off x="2828" y="1904919"/>
          <a:ext cx="1799385" cy="179938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latin typeface="+mj-lt"/>
            </a:rPr>
            <a:t>Masks</a:t>
          </a:r>
        </a:p>
      </dsp:txBody>
      <dsp:txXfrm>
        <a:off x="266342" y="2168433"/>
        <a:ext cx="1272357" cy="127235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C5D6-2AC1-4A73-A367-1FDF772CCD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753BE4-30A4-41CD-A4F9-92045881F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450E7C-C47E-402B-A2D7-FDBBC69A94B8}"/>
              </a:ext>
            </a:extLst>
          </p:cNvPr>
          <p:cNvSpPr>
            <a:spLocks noGrp="1"/>
          </p:cNvSpPr>
          <p:nvPr>
            <p:ph type="dt" sz="half" idx="10"/>
          </p:nvPr>
        </p:nvSpPr>
        <p:spPr/>
        <p:txBody>
          <a:bodyPr/>
          <a:lstStyle/>
          <a:p>
            <a:fld id="{624DEABB-C6E1-4AED-AEE3-A7FB4D7290C4}" type="datetimeFigureOut">
              <a:rPr lang="en-US" smtClean="0"/>
              <a:t>6/2/2020</a:t>
            </a:fld>
            <a:endParaRPr lang="en-US"/>
          </a:p>
        </p:txBody>
      </p:sp>
      <p:sp>
        <p:nvSpPr>
          <p:cNvPr id="5" name="Footer Placeholder 4">
            <a:extLst>
              <a:ext uri="{FF2B5EF4-FFF2-40B4-BE49-F238E27FC236}">
                <a16:creationId xmlns:a16="http://schemas.microsoft.com/office/drawing/2014/main" id="{C5C794E2-517C-496C-B5DC-C93797BCD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927F9-CEFE-4449-BA4D-E19E8193FE0A}"/>
              </a:ext>
            </a:extLst>
          </p:cNvPr>
          <p:cNvSpPr>
            <a:spLocks noGrp="1"/>
          </p:cNvSpPr>
          <p:nvPr>
            <p:ph type="sldNum" sz="quarter" idx="12"/>
          </p:nvPr>
        </p:nvSpPr>
        <p:spPr/>
        <p:txBody>
          <a:bodyPr/>
          <a:lstStyle/>
          <a:p>
            <a:fld id="{CDD8EDB3-541E-400E-A267-193923659A2B}" type="slidenum">
              <a:rPr lang="en-US" smtClean="0"/>
              <a:t>‹#›</a:t>
            </a:fld>
            <a:endParaRPr lang="en-US"/>
          </a:p>
        </p:txBody>
      </p:sp>
    </p:spTree>
    <p:extLst>
      <p:ext uri="{BB962C8B-B14F-4D97-AF65-F5344CB8AC3E}">
        <p14:creationId xmlns:p14="http://schemas.microsoft.com/office/powerpoint/2010/main" val="29692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EFC3-8160-4CC9-B817-39E111098F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97ABDC-60D8-4116-B3C2-01432879C8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B87DA-93BA-42DD-8678-C2F89700C0C6}"/>
              </a:ext>
            </a:extLst>
          </p:cNvPr>
          <p:cNvSpPr>
            <a:spLocks noGrp="1"/>
          </p:cNvSpPr>
          <p:nvPr>
            <p:ph type="dt" sz="half" idx="10"/>
          </p:nvPr>
        </p:nvSpPr>
        <p:spPr/>
        <p:txBody>
          <a:bodyPr/>
          <a:lstStyle/>
          <a:p>
            <a:fld id="{624DEABB-C6E1-4AED-AEE3-A7FB4D7290C4}" type="datetimeFigureOut">
              <a:rPr lang="en-US" smtClean="0"/>
              <a:t>6/2/2020</a:t>
            </a:fld>
            <a:endParaRPr lang="en-US"/>
          </a:p>
        </p:txBody>
      </p:sp>
      <p:sp>
        <p:nvSpPr>
          <p:cNvPr id="5" name="Footer Placeholder 4">
            <a:extLst>
              <a:ext uri="{FF2B5EF4-FFF2-40B4-BE49-F238E27FC236}">
                <a16:creationId xmlns:a16="http://schemas.microsoft.com/office/drawing/2014/main" id="{39FBE2C2-B3CC-4BFF-ABC1-FDF46BA71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29F1F-48EE-4D78-9DFA-1341DDAA95BD}"/>
              </a:ext>
            </a:extLst>
          </p:cNvPr>
          <p:cNvSpPr>
            <a:spLocks noGrp="1"/>
          </p:cNvSpPr>
          <p:nvPr>
            <p:ph type="sldNum" sz="quarter" idx="12"/>
          </p:nvPr>
        </p:nvSpPr>
        <p:spPr/>
        <p:txBody>
          <a:bodyPr/>
          <a:lstStyle/>
          <a:p>
            <a:fld id="{CDD8EDB3-541E-400E-A267-193923659A2B}" type="slidenum">
              <a:rPr lang="en-US" smtClean="0"/>
              <a:t>‹#›</a:t>
            </a:fld>
            <a:endParaRPr lang="en-US"/>
          </a:p>
        </p:txBody>
      </p:sp>
    </p:spTree>
    <p:extLst>
      <p:ext uri="{BB962C8B-B14F-4D97-AF65-F5344CB8AC3E}">
        <p14:creationId xmlns:p14="http://schemas.microsoft.com/office/powerpoint/2010/main" val="102548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19BA58-6D3C-4B2D-916D-A136E3F2F2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C112A2-BC56-4335-B25B-15F184EBAA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FC552-F9F6-42BC-A02C-DEB815CA4526}"/>
              </a:ext>
            </a:extLst>
          </p:cNvPr>
          <p:cNvSpPr>
            <a:spLocks noGrp="1"/>
          </p:cNvSpPr>
          <p:nvPr>
            <p:ph type="dt" sz="half" idx="10"/>
          </p:nvPr>
        </p:nvSpPr>
        <p:spPr/>
        <p:txBody>
          <a:bodyPr/>
          <a:lstStyle/>
          <a:p>
            <a:fld id="{624DEABB-C6E1-4AED-AEE3-A7FB4D7290C4}" type="datetimeFigureOut">
              <a:rPr lang="en-US" smtClean="0"/>
              <a:t>6/2/2020</a:t>
            </a:fld>
            <a:endParaRPr lang="en-US"/>
          </a:p>
        </p:txBody>
      </p:sp>
      <p:sp>
        <p:nvSpPr>
          <p:cNvPr id="5" name="Footer Placeholder 4">
            <a:extLst>
              <a:ext uri="{FF2B5EF4-FFF2-40B4-BE49-F238E27FC236}">
                <a16:creationId xmlns:a16="http://schemas.microsoft.com/office/drawing/2014/main" id="{22D2396C-C007-42B4-A048-0554D8D97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4C6CC-89BD-4CEE-95BB-4F6B00D2D3C9}"/>
              </a:ext>
            </a:extLst>
          </p:cNvPr>
          <p:cNvSpPr>
            <a:spLocks noGrp="1"/>
          </p:cNvSpPr>
          <p:nvPr>
            <p:ph type="sldNum" sz="quarter" idx="12"/>
          </p:nvPr>
        </p:nvSpPr>
        <p:spPr/>
        <p:txBody>
          <a:bodyPr/>
          <a:lstStyle/>
          <a:p>
            <a:fld id="{CDD8EDB3-541E-400E-A267-193923659A2B}" type="slidenum">
              <a:rPr lang="en-US" smtClean="0"/>
              <a:t>‹#›</a:t>
            </a:fld>
            <a:endParaRPr lang="en-US"/>
          </a:p>
        </p:txBody>
      </p:sp>
    </p:spTree>
    <p:extLst>
      <p:ext uri="{BB962C8B-B14F-4D97-AF65-F5344CB8AC3E}">
        <p14:creationId xmlns:p14="http://schemas.microsoft.com/office/powerpoint/2010/main" val="307811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5A48-2521-482F-9FB9-B26DD2AF6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97C04-5656-4B14-A721-5E6FFBFE4E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7E888-BC78-466C-91F4-04C4C2687C98}"/>
              </a:ext>
            </a:extLst>
          </p:cNvPr>
          <p:cNvSpPr>
            <a:spLocks noGrp="1"/>
          </p:cNvSpPr>
          <p:nvPr>
            <p:ph type="dt" sz="half" idx="10"/>
          </p:nvPr>
        </p:nvSpPr>
        <p:spPr/>
        <p:txBody>
          <a:bodyPr/>
          <a:lstStyle/>
          <a:p>
            <a:fld id="{624DEABB-C6E1-4AED-AEE3-A7FB4D7290C4}" type="datetimeFigureOut">
              <a:rPr lang="en-US" smtClean="0"/>
              <a:t>6/2/2020</a:t>
            </a:fld>
            <a:endParaRPr lang="en-US"/>
          </a:p>
        </p:txBody>
      </p:sp>
      <p:sp>
        <p:nvSpPr>
          <p:cNvPr id="5" name="Footer Placeholder 4">
            <a:extLst>
              <a:ext uri="{FF2B5EF4-FFF2-40B4-BE49-F238E27FC236}">
                <a16:creationId xmlns:a16="http://schemas.microsoft.com/office/drawing/2014/main" id="{1B3C914F-11A5-4C27-BD48-47A12C299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CBF85-D591-431B-8A8D-0AF9C33A4A30}"/>
              </a:ext>
            </a:extLst>
          </p:cNvPr>
          <p:cNvSpPr>
            <a:spLocks noGrp="1"/>
          </p:cNvSpPr>
          <p:nvPr>
            <p:ph type="sldNum" sz="quarter" idx="12"/>
          </p:nvPr>
        </p:nvSpPr>
        <p:spPr/>
        <p:txBody>
          <a:bodyPr/>
          <a:lstStyle/>
          <a:p>
            <a:fld id="{CDD8EDB3-541E-400E-A267-193923659A2B}" type="slidenum">
              <a:rPr lang="en-US" smtClean="0"/>
              <a:t>‹#›</a:t>
            </a:fld>
            <a:endParaRPr lang="en-US"/>
          </a:p>
        </p:txBody>
      </p:sp>
    </p:spTree>
    <p:extLst>
      <p:ext uri="{BB962C8B-B14F-4D97-AF65-F5344CB8AC3E}">
        <p14:creationId xmlns:p14="http://schemas.microsoft.com/office/powerpoint/2010/main" val="262607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3E5E-AF84-491B-9ADB-DE9CDEBDFA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81C89-E0D6-41F7-9D1D-699E118E57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865018-9464-4A59-A4EE-424C223D4B18}"/>
              </a:ext>
            </a:extLst>
          </p:cNvPr>
          <p:cNvSpPr>
            <a:spLocks noGrp="1"/>
          </p:cNvSpPr>
          <p:nvPr>
            <p:ph type="dt" sz="half" idx="10"/>
          </p:nvPr>
        </p:nvSpPr>
        <p:spPr/>
        <p:txBody>
          <a:bodyPr/>
          <a:lstStyle/>
          <a:p>
            <a:fld id="{624DEABB-C6E1-4AED-AEE3-A7FB4D7290C4}" type="datetimeFigureOut">
              <a:rPr lang="en-US" smtClean="0"/>
              <a:t>6/2/2020</a:t>
            </a:fld>
            <a:endParaRPr lang="en-US"/>
          </a:p>
        </p:txBody>
      </p:sp>
      <p:sp>
        <p:nvSpPr>
          <p:cNvPr id="5" name="Footer Placeholder 4">
            <a:extLst>
              <a:ext uri="{FF2B5EF4-FFF2-40B4-BE49-F238E27FC236}">
                <a16:creationId xmlns:a16="http://schemas.microsoft.com/office/drawing/2014/main" id="{9070827E-48E1-4466-81AF-11AEAE355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ADDDF-AB72-4E8F-BBB9-ADEDA7CD7240}"/>
              </a:ext>
            </a:extLst>
          </p:cNvPr>
          <p:cNvSpPr>
            <a:spLocks noGrp="1"/>
          </p:cNvSpPr>
          <p:nvPr>
            <p:ph type="sldNum" sz="quarter" idx="12"/>
          </p:nvPr>
        </p:nvSpPr>
        <p:spPr/>
        <p:txBody>
          <a:bodyPr/>
          <a:lstStyle/>
          <a:p>
            <a:fld id="{CDD8EDB3-541E-400E-A267-193923659A2B}" type="slidenum">
              <a:rPr lang="en-US" smtClean="0"/>
              <a:t>‹#›</a:t>
            </a:fld>
            <a:endParaRPr lang="en-US"/>
          </a:p>
        </p:txBody>
      </p:sp>
    </p:spTree>
    <p:extLst>
      <p:ext uri="{BB962C8B-B14F-4D97-AF65-F5344CB8AC3E}">
        <p14:creationId xmlns:p14="http://schemas.microsoft.com/office/powerpoint/2010/main" val="308783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BC9BD-CF09-4F0B-A7C7-4CD51F7D3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F670BF-0F05-48A3-8FD5-9087BBBEF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D2596E-AE27-4679-944D-A3769BFDB4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2D09BC-3131-401E-B0BB-26BA586D7DA6}"/>
              </a:ext>
            </a:extLst>
          </p:cNvPr>
          <p:cNvSpPr>
            <a:spLocks noGrp="1"/>
          </p:cNvSpPr>
          <p:nvPr>
            <p:ph type="dt" sz="half" idx="10"/>
          </p:nvPr>
        </p:nvSpPr>
        <p:spPr/>
        <p:txBody>
          <a:bodyPr/>
          <a:lstStyle/>
          <a:p>
            <a:fld id="{624DEABB-C6E1-4AED-AEE3-A7FB4D7290C4}" type="datetimeFigureOut">
              <a:rPr lang="en-US" smtClean="0"/>
              <a:t>6/2/2020</a:t>
            </a:fld>
            <a:endParaRPr lang="en-US"/>
          </a:p>
        </p:txBody>
      </p:sp>
      <p:sp>
        <p:nvSpPr>
          <p:cNvPr id="6" name="Footer Placeholder 5">
            <a:extLst>
              <a:ext uri="{FF2B5EF4-FFF2-40B4-BE49-F238E27FC236}">
                <a16:creationId xmlns:a16="http://schemas.microsoft.com/office/drawing/2014/main" id="{F199A4C9-B708-4E76-AE20-6CB8646F3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1FD19-6E67-43C3-8687-6CF9EE6047E5}"/>
              </a:ext>
            </a:extLst>
          </p:cNvPr>
          <p:cNvSpPr>
            <a:spLocks noGrp="1"/>
          </p:cNvSpPr>
          <p:nvPr>
            <p:ph type="sldNum" sz="quarter" idx="12"/>
          </p:nvPr>
        </p:nvSpPr>
        <p:spPr/>
        <p:txBody>
          <a:bodyPr/>
          <a:lstStyle/>
          <a:p>
            <a:fld id="{CDD8EDB3-541E-400E-A267-193923659A2B}" type="slidenum">
              <a:rPr lang="en-US" smtClean="0"/>
              <a:t>‹#›</a:t>
            </a:fld>
            <a:endParaRPr lang="en-US"/>
          </a:p>
        </p:txBody>
      </p:sp>
    </p:spTree>
    <p:extLst>
      <p:ext uri="{BB962C8B-B14F-4D97-AF65-F5344CB8AC3E}">
        <p14:creationId xmlns:p14="http://schemas.microsoft.com/office/powerpoint/2010/main" val="412540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084B-00F8-4937-843F-F1299F529A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4076A2-774B-4AAE-A859-57EEA009C0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500719-7242-4BC0-B4AD-805F665812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77FDA1-108F-4C58-BC72-C416BF557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8FE480-B22B-4263-B14D-6B833AAC0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D6362A-0AB0-4AB1-8B11-31D398D5F57B}"/>
              </a:ext>
            </a:extLst>
          </p:cNvPr>
          <p:cNvSpPr>
            <a:spLocks noGrp="1"/>
          </p:cNvSpPr>
          <p:nvPr>
            <p:ph type="dt" sz="half" idx="10"/>
          </p:nvPr>
        </p:nvSpPr>
        <p:spPr/>
        <p:txBody>
          <a:bodyPr/>
          <a:lstStyle/>
          <a:p>
            <a:fld id="{624DEABB-C6E1-4AED-AEE3-A7FB4D7290C4}" type="datetimeFigureOut">
              <a:rPr lang="en-US" smtClean="0"/>
              <a:t>6/2/2020</a:t>
            </a:fld>
            <a:endParaRPr lang="en-US"/>
          </a:p>
        </p:txBody>
      </p:sp>
      <p:sp>
        <p:nvSpPr>
          <p:cNvPr id="8" name="Footer Placeholder 7">
            <a:extLst>
              <a:ext uri="{FF2B5EF4-FFF2-40B4-BE49-F238E27FC236}">
                <a16:creationId xmlns:a16="http://schemas.microsoft.com/office/drawing/2014/main" id="{05510B6D-2DFD-4F3D-9208-EB9E448C00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45F89E-1FE5-4FC7-A91B-0E40F293CA32}"/>
              </a:ext>
            </a:extLst>
          </p:cNvPr>
          <p:cNvSpPr>
            <a:spLocks noGrp="1"/>
          </p:cNvSpPr>
          <p:nvPr>
            <p:ph type="sldNum" sz="quarter" idx="12"/>
          </p:nvPr>
        </p:nvSpPr>
        <p:spPr/>
        <p:txBody>
          <a:bodyPr/>
          <a:lstStyle/>
          <a:p>
            <a:fld id="{CDD8EDB3-541E-400E-A267-193923659A2B}" type="slidenum">
              <a:rPr lang="en-US" smtClean="0"/>
              <a:t>‹#›</a:t>
            </a:fld>
            <a:endParaRPr lang="en-US"/>
          </a:p>
        </p:txBody>
      </p:sp>
    </p:spTree>
    <p:extLst>
      <p:ext uri="{BB962C8B-B14F-4D97-AF65-F5344CB8AC3E}">
        <p14:creationId xmlns:p14="http://schemas.microsoft.com/office/powerpoint/2010/main" val="243467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8F55-3023-42CA-B102-481DF712B7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8D3696-BABF-40E0-B2A6-F332F077BDC8}"/>
              </a:ext>
            </a:extLst>
          </p:cNvPr>
          <p:cNvSpPr>
            <a:spLocks noGrp="1"/>
          </p:cNvSpPr>
          <p:nvPr>
            <p:ph type="dt" sz="half" idx="10"/>
          </p:nvPr>
        </p:nvSpPr>
        <p:spPr/>
        <p:txBody>
          <a:bodyPr/>
          <a:lstStyle/>
          <a:p>
            <a:fld id="{624DEABB-C6E1-4AED-AEE3-A7FB4D7290C4}" type="datetimeFigureOut">
              <a:rPr lang="en-US" smtClean="0"/>
              <a:t>6/2/2020</a:t>
            </a:fld>
            <a:endParaRPr lang="en-US"/>
          </a:p>
        </p:txBody>
      </p:sp>
      <p:sp>
        <p:nvSpPr>
          <p:cNvPr id="4" name="Footer Placeholder 3">
            <a:extLst>
              <a:ext uri="{FF2B5EF4-FFF2-40B4-BE49-F238E27FC236}">
                <a16:creationId xmlns:a16="http://schemas.microsoft.com/office/drawing/2014/main" id="{81D0670B-3BFC-4DCB-BA8E-15D389D3B9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DD2AFE-6ABD-4F56-91D0-9F72487DC579}"/>
              </a:ext>
            </a:extLst>
          </p:cNvPr>
          <p:cNvSpPr>
            <a:spLocks noGrp="1"/>
          </p:cNvSpPr>
          <p:nvPr>
            <p:ph type="sldNum" sz="quarter" idx="12"/>
          </p:nvPr>
        </p:nvSpPr>
        <p:spPr/>
        <p:txBody>
          <a:bodyPr/>
          <a:lstStyle/>
          <a:p>
            <a:fld id="{CDD8EDB3-541E-400E-A267-193923659A2B}" type="slidenum">
              <a:rPr lang="en-US" smtClean="0"/>
              <a:t>‹#›</a:t>
            </a:fld>
            <a:endParaRPr lang="en-US"/>
          </a:p>
        </p:txBody>
      </p:sp>
    </p:spTree>
    <p:extLst>
      <p:ext uri="{BB962C8B-B14F-4D97-AF65-F5344CB8AC3E}">
        <p14:creationId xmlns:p14="http://schemas.microsoft.com/office/powerpoint/2010/main" val="422137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59E220-1D6A-4BED-91BA-438DF015EDFE}"/>
              </a:ext>
            </a:extLst>
          </p:cNvPr>
          <p:cNvSpPr>
            <a:spLocks noGrp="1"/>
          </p:cNvSpPr>
          <p:nvPr>
            <p:ph type="dt" sz="half" idx="10"/>
          </p:nvPr>
        </p:nvSpPr>
        <p:spPr/>
        <p:txBody>
          <a:bodyPr/>
          <a:lstStyle/>
          <a:p>
            <a:fld id="{624DEABB-C6E1-4AED-AEE3-A7FB4D7290C4}" type="datetimeFigureOut">
              <a:rPr lang="en-US" smtClean="0"/>
              <a:t>6/2/2020</a:t>
            </a:fld>
            <a:endParaRPr lang="en-US"/>
          </a:p>
        </p:txBody>
      </p:sp>
      <p:sp>
        <p:nvSpPr>
          <p:cNvPr id="3" name="Footer Placeholder 2">
            <a:extLst>
              <a:ext uri="{FF2B5EF4-FFF2-40B4-BE49-F238E27FC236}">
                <a16:creationId xmlns:a16="http://schemas.microsoft.com/office/drawing/2014/main" id="{48A7CD83-B06F-4964-BBB0-1018BE91F8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4A784A-E914-4F82-9B27-F1897C809C53}"/>
              </a:ext>
            </a:extLst>
          </p:cNvPr>
          <p:cNvSpPr>
            <a:spLocks noGrp="1"/>
          </p:cNvSpPr>
          <p:nvPr>
            <p:ph type="sldNum" sz="quarter" idx="12"/>
          </p:nvPr>
        </p:nvSpPr>
        <p:spPr/>
        <p:txBody>
          <a:bodyPr/>
          <a:lstStyle/>
          <a:p>
            <a:fld id="{CDD8EDB3-541E-400E-A267-193923659A2B}" type="slidenum">
              <a:rPr lang="en-US" smtClean="0"/>
              <a:t>‹#›</a:t>
            </a:fld>
            <a:endParaRPr lang="en-US"/>
          </a:p>
        </p:txBody>
      </p:sp>
    </p:spTree>
    <p:extLst>
      <p:ext uri="{BB962C8B-B14F-4D97-AF65-F5344CB8AC3E}">
        <p14:creationId xmlns:p14="http://schemas.microsoft.com/office/powerpoint/2010/main" val="317002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8108-F3F9-4536-894B-611916CD3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67F378-66E5-4A27-8740-59EB0E3900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04369-FE23-46E9-9713-9F9E21B94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21EE2-B343-4380-B2E6-82D370512CA5}"/>
              </a:ext>
            </a:extLst>
          </p:cNvPr>
          <p:cNvSpPr>
            <a:spLocks noGrp="1"/>
          </p:cNvSpPr>
          <p:nvPr>
            <p:ph type="dt" sz="half" idx="10"/>
          </p:nvPr>
        </p:nvSpPr>
        <p:spPr/>
        <p:txBody>
          <a:bodyPr/>
          <a:lstStyle/>
          <a:p>
            <a:fld id="{624DEABB-C6E1-4AED-AEE3-A7FB4D7290C4}" type="datetimeFigureOut">
              <a:rPr lang="en-US" smtClean="0"/>
              <a:t>6/2/2020</a:t>
            </a:fld>
            <a:endParaRPr lang="en-US"/>
          </a:p>
        </p:txBody>
      </p:sp>
      <p:sp>
        <p:nvSpPr>
          <p:cNvPr id="6" name="Footer Placeholder 5">
            <a:extLst>
              <a:ext uri="{FF2B5EF4-FFF2-40B4-BE49-F238E27FC236}">
                <a16:creationId xmlns:a16="http://schemas.microsoft.com/office/drawing/2014/main" id="{AD08B2E9-DA32-4723-B14B-65D32D34C4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B8329-CAEC-421E-9771-6342A9056EC4}"/>
              </a:ext>
            </a:extLst>
          </p:cNvPr>
          <p:cNvSpPr>
            <a:spLocks noGrp="1"/>
          </p:cNvSpPr>
          <p:nvPr>
            <p:ph type="sldNum" sz="quarter" idx="12"/>
          </p:nvPr>
        </p:nvSpPr>
        <p:spPr/>
        <p:txBody>
          <a:bodyPr/>
          <a:lstStyle/>
          <a:p>
            <a:fld id="{CDD8EDB3-541E-400E-A267-193923659A2B}" type="slidenum">
              <a:rPr lang="en-US" smtClean="0"/>
              <a:t>‹#›</a:t>
            </a:fld>
            <a:endParaRPr lang="en-US"/>
          </a:p>
        </p:txBody>
      </p:sp>
    </p:spTree>
    <p:extLst>
      <p:ext uri="{BB962C8B-B14F-4D97-AF65-F5344CB8AC3E}">
        <p14:creationId xmlns:p14="http://schemas.microsoft.com/office/powerpoint/2010/main" val="268884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C145-6ACC-4E81-B28C-8C728DC0A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6B9CAD-5FBA-4504-B52F-1C1DD2EAD8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AB1-8945-463D-8CF2-E63F9FD12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A876C1-2F49-4B5D-83A1-27441A6DBE28}"/>
              </a:ext>
            </a:extLst>
          </p:cNvPr>
          <p:cNvSpPr>
            <a:spLocks noGrp="1"/>
          </p:cNvSpPr>
          <p:nvPr>
            <p:ph type="dt" sz="half" idx="10"/>
          </p:nvPr>
        </p:nvSpPr>
        <p:spPr/>
        <p:txBody>
          <a:bodyPr/>
          <a:lstStyle/>
          <a:p>
            <a:fld id="{624DEABB-C6E1-4AED-AEE3-A7FB4D7290C4}" type="datetimeFigureOut">
              <a:rPr lang="en-US" smtClean="0"/>
              <a:t>6/2/2020</a:t>
            </a:fld>
            <a:endParaRPr lang="en-US"/>
          </a:p>
        </p:txBody>
      </p:sp>
      <p:sp>
        <p:nvSpPr>
          <p:cNvPr id="6" name="Footer Placeholder 5">
            <a:extLst>
              <a:ext uri="{FF2B5EF4-FFF2-40B4-BE49-F238E27FC236}">
                <a16:creationId xmlns:a16="http://schemas.microsoft.com/office/drawing/2014/main" id="{41D98096-C3BF-4280-8BD9-F56AB111EB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8E084-D5A8-4EC5-8866-C58D3AAB0875}"/>
              </a:ext>
            </a:extLst>
          </p:cNvPr>
          <p:cNvSpPr>
            <a:spLocks noGrp="1"/>
          </p:cNvSpPr>
          <p:nvPr>
            <p:ph type="sldNum" sz="quarter" idx="12"/>
          </p:nvPr>
        </p:nvSpPr>
        <p:spPr/>
        <p:txBody>
          <a:bodyPr/>
          <a:lstStyle/>
          <a:p>
            <a:fld id="{CDD8EDB3-541E-400E-A267-193923659A2B}" type="slidenum">
              <a:rPr lang="en-US" smtClean="0"/>
              <a:t>‹#›</a:t>
            </a:fld>
            <a:endParaRPr lang="en-US"/>
          </a:p>
        </p:txBody>
      </p:sp>
    </p:spTree>
    <p:extLst>
      <p:ext uri="{BB962C8B-B14F-4D97-AF65-F5344CB8AC3E}">
        <p14:creationId xmlns:p14="http://schemas.microsoft.com/office/powerpoint/2010/main" val="305461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A6B698-A437-46E7-90E2-C5274A102A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F99494-E2E5-41AB-87CD-635CFF5DD8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389D03-F6F9-4FF5-AC80-E7674C80CF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DEABB-C6E1-4AED-AEE3-A7FB4D7290C4}" type="datetimeFigureOut">
              <a:rPr lang="en-US" smtClean="0"/>
              <a:t>6/2/2020</a:t>
            </a:fld>
            <a:endParaRPr lang="en-US"/>
          </a:p>
        </p:txBody>
      </p:sp>
      <p:sp>
        <p:nvSpPr>
          <p:cNvPr id="5" name="Footer Placeholder 4">
            <a:extLst>
              <a:ext uri="{FF2B5EF4-FFF2-40B4-BE49-F238E27FC236}">
                <a16:creationId xmlns:a16="http://schemas.microsoft.com/office/drawing/2014/main" id="{F6324383-D12D-43BB-9205-4BFD923FF9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09A8F3-1017-4E9D-A57C-E574821F2F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8EDB3-541E-400E-A267-193923659A2B}" type="slidenum">
              <a:rPr lang="en-US" smtClean="0"/>
              <a:t>‹#›</a:t>
            </a:fld>
            <a:endParaRPr lang="en-US"/>
          </a:p>
        </p:txBody>
      </p:sp>
    </p:spTree>
    <p:extLst>
      <p:ext uri="{BB962C8B-B14F-4D97-AF65-F5344CB8AC3E}">
        <p14:creationId xmlns:p14="http://schemas.microsoft.com/office/powerpoint/2010/main" val="2599046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ovid-19.ontario.ca/self-assessmen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6FDF-FD9B-4D23-8B17-A0967CBFB6A3}"/>
              </a:ext>
            </a:extLst>
          </p:cNvPr>
          <p:cNvSpPr>
            <a:spLocks noGrp="1"/>
          </p:cNvSpPr>
          <p:nvPr>
            <p:ph type="ctrTitle"/>
          </p:nvPr>
        </p:nvSpPr>
        <p:spPr/>
        <p:txBody>
          <a:bodyPr>
            <a:normAutofit fontScale="90000"/>
          </a:bodyPr>
          <a:lstStyle/>
          <a:p>
            <a:r>
              <a:rPr lang="en-US" dirty="0"/>
              <a:t>Infection Control Protocol: Additional Measures During COVID-19</a:t>
            </a:r>
          </a:p>
        </p:txBody>
      </p:sp>
      <p:sp>
        <p:nvSpPr>
          <p:cNvPr id="3" name="Subtitle 2">
            <a:extLst>
              <a:ext uri="{FF2B5EF4-FFF2-40B4-BE49-F238E27FC236}">
                <a16:creationId xmlns:a16="http://schemas.microsoft.com/office/drawing/2014/main" id="{A59FEFB3-C780-4EAD-9739-45E1E0C5DD5A}"/>
              </a:ext>
            </a:extLst>
          </p:cNvPr>
          <p:cNvSpPr>
            <a:spLocks noGrp="1"/>
          </p:cNvSpPr>
          <p:nvPr>
            <p:ph type="subTitle" idx="1"/>
          </p:nvPr>
        </p:nvSpPr>
        <p:spPr/>
        <p:txBody>
          <a:bodyPr>
            <a:normAutofit fontScale="85000" lnSpcReduction="10000"/>
          </a:bodyPr>
          <a:lstStyle/>
          <a:p>
            <a:r>
              <a:rPr lang="en-US" dirty="0"/>
              <a:t>Linda Jacobson DVM</a:t>
            </a:r>
          </a:p>
          <a:p>
            <a:r>
              <a:rPr lang="en-US" dirty="0"/>
              <a:t>Toronto Humane Society</a:t>
            </a:r>
          </a:p>
          <a:p>
            <a:r>
              <a:rPr lang="en-US" dirty="0"/>
              <a:t>21 May, 2020</a:t>
            </a:r>
          </a:p>
          <a:p>
            <a:r>
              <a:rPr lang="en-US" i="1" dirty="0"/>
              <a:t>(feel free to use and adjust as you wish, script has also been provided for voice-over)</a:t>
            </a:r>
          </a:p>
        </p:txBody>
      </p:sp>
    </p:spTree>
    <p:extLst>
      <p:ext uri="{BB962C8B-B14F-4D97-AF65-F5344CB8AC3E}">
        <p14:creationId xmlns:p14="http://schemas.microsoft.com/office/powerpoint/2010/main" val="367766006"/>
      </p:ext>
    </p:extLst>
  </p:cSld>
  <p:clrMapOvr>
    <a:masterClrMapping/>
  </p:clrMapOvr>
  <mc:AlternateContent xmlns:mc="http://schemas.openxmlformats.org/markup-compatibility/2006" xmlns:p14="http://schemas.microsoft.com/office/powerpoint/2010/main">
    <mc:Choice Requires="p14">
      <p:transition spd="slow" p14:dur="2000" advTm="8016"/>
    </mc:Choice>
    <mc:Fallback xmlns="">
      <p:transition spd="slow" advTm="801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90DF-B8AF-445A-A4AF-52D98B68F40A}"/>
              </a:ext>
            </a:extLst>
          </p:cNvPr>
          <p:cNvSpPr>
            <a:spLocks noGrp="1"/>
          </p:cNvSpPr>
          <p:nvPr>
            <p:ph type="title"/>
          </p:nvPr>
        </p:nvSpPr>
        <p:spPr/>
        <p:txBody>
          <a:bodyPr/>
          <a:lstStyle/>
          <a:p>
            <a:r>
              <a:rPr lang="en-US" dirty="0"/>
              <a:t>How does SARS-CoV-2 spread?</a:t>
            </a:r>
          </a:p>
        </p:txBody>
      </p:sp>
      <p:pic>
        <p:nvPicPr>
          <p:cNvPr id="2050" name="Picture 2" descr="Teaching « KaiserScience">
            <a:extLst>
              <a:ext uri="{FF2B5EF4-FFF2-40B4-BE49-F238E27FC236}">
                <a16:creationId xmlns:a16="http://schemas.microsoft.com/office/drawing/2014/main" id="{1F906D57-1E90-41AF-9F01-CC851BF96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278" y="1371006"/>
            <a:ext cx="7576309" cy="51218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A19D82-6D9E-439E-84B3-AE2539FF2545}"/>
              </a:ext>
            </a:extLst>
          </p:cNvPr>
          <p:cNvSpPr txBox="1"/>
          <p:nvPr/>
        </p:nvSpPr>
        <p:spPr>
          <a:xfrm>
            <a:off x="9653587" y="6391413"/>
            <a:ext cx="2191626" cy="369332"/>
          </a:xfrm>
          <a:prstGeom prst="rect">
            <a:avLst/>
          </a:prstGeom>
          <a:noFill/>
        </p:spPr>
        <p:txBody>
          <a:bodyPr wrap="none" rtlCol="0">
            <a:spAutoFit/>
          </a:bodyPr>
          <a:lstStyle/>
          <a:p>
            <a:r>
              <a:rPr lang="en-US" dirty="0"/>
              <a:t>Source: </a:t>
            </a:r>
            <a:r>
              <a:rPr lang="en-US" dirty="0" err="1"/>
              <a:t>Kaiserscience</a:t>
            </a:r>
            <a:endParaRPr lang="en-US" dirty="0"/>
          </a:p>
        </p:txBody>
      </p:sp>
    </p:spTree>
    <p:extLst>
      <p:ext uri="{BB962C8B-B14F-4D97-AF65-F5344CB8AC3E}">
        <p14:creationId xmlns:p14="http://schemas.microsoft.com/office/powerpoint/2010/main" val="1649031400"/>
      </p:ext>
    </p:extLst>
  </p:cSld>
  <p:clrMapOvr>
    <a:masterClrMapping/>
  </p:clrMapOvr>
  <mc:AlternateContent xmlns:mc="http://schemas.openxmlformats.org/markup-compatibility/2006" xmlns:p14="http://schemas.microsoft.com/office/powerpoint/2010/main">
    <mc:Choice Requires="p14">
      <p:transition spd="slow" p14:dur="2000" advTm="59110"/>
    </mc:Choice>
    <mc:Fallback xmlns="">
      <p:transition spd="slow" advTm="5911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E26A-31A9-4575-9B37-34300A327AC0}"/>
              </a:ext>
            </a:extLst>
          </p:cNvPr>
          <p:cNvSpPr>
            <a:spLocks noGrp="1"/>
          </p:cNvSpPr>
          <p:nvPr>
            <p:ph type="title"/>
          </p:nvPr>
        </p:nvSpPr>
        <p:spPr/>
        <p:txBody>
          <a:bodyPr/>
          <a:lstStyle/>
          <a:p>
            <a:r>
              <a:rPr lang="en-US" dirty="0"/>
              <a:t>Why every individual matters</a:t>
            </a:r>
          </a:p>
        </p:txBody>
      </p:sp>
      <p:pic>
        <p:nvPicPr>
          <p:cNvPr id="5" name="Picture 4">
            <a:extLst>
              <a:ext uri="{FF2B5EF4-FFF2-40B4-BE49-F238E27FC236}">
                <a16:creationId xmlns:a16="http://schemas.microsoft.com/office/drawing/2014/main" id="{3D8896DF-EC4D-48CD-BC9F-E62CD8F3FFD6}"/>
              </a:ext>
            </a:extLst>
          </p:cNvPr>
          <p:cNvPicPr/>
          <p:nvPr/>
        </p:nvPicPr>
        <p:blipFill>
          <a:blip r:embed="rId2"/>
          <a:stretch>
            <a:fillRect/>
          </a:stretch>
        </p:blipFill>
        <p:spPr>
          <a:xfrm>
            <a:off x="3167779" y="1560727"/>
            <a:ext cx="5014929" cy="4960648"/>
          </a:xfrm>
          <a:prstGeom prst="rect">
            <a:avLst/>
          </a:prstGeom>
        </p:spPr>
      </p:pic>
      <p:sp>
        <p:nvSpPr>
          <p:cNvPr id="6" name="TextBox 5">
            <a:extLst>
              <a:ext uri="{FF2B5EF4-FFF2-40B4-BE49-F238E27FC236}">
                <a16:creationId xmlns:a16="http://schemas.microsoft.com/office/drawing/2014/main" id="{0D26EEFD-A88D-4F90-9C3A-A1B2B913CDF6}"/>
              </a:ext>
            </a:extLst>
          </p:cNvPr>
          <p:cNvSpPr txBox="1"/>
          <p:nvPr/>
        </p:nvSpPr>
        <p:spPr>
          <a:xfrm>
            <a:off x="8332787" y="6123543"/>
            <a:ext cx="1965603" cy="369332"/>
          </a:xfrm>
          <a:prstGeom prst="rect">
            <a:avLst/>
          </a:prstGeom>
          <a:noFill/>
        </p:spPr>
        <p:txBody>
          <a:bodyPr wrap="none" rtlCol="0">
            <a:spAutoFit/>
          </a:bodyPr>
          <a:lstStyle/>
          <a:p>
            <a:r>
              <a:rPr lang="en-US" dirty="0"/>
              <a:t>Source: Express UK</a:t>
            </a:r>
          </a:p>
        </p:txBody>
      </p:sp>
    </p:spTree>
    <p:extLst>
      <p:ext uri="{BB962C8B-B14F-4D97-AF65-F5344CB8AC3E}">
        <p14:creationId xmlns:p14="http://schemas.microsoft.com/office/powerpoint/2010/main" val="119094193"/>
      </p:ext>
    </p:extLst>
  </p:cSld>
  <p:clrMapOvr>
    <a:masterClrMapping/>
  </p:clrMapOvr>
  <mc:AlternateContent xmlns:mc="http://schemas.openxmlformats.org/markup-compatibility/2006" xmlns:p14="http://schemas.microsoft.com/office/powerpoint/2010/main">
    <mc:Choice Requires="p14">
      <p:transition spd="slow" p14:dur="2000" advTm="69046"/>
    </mc:Choice>
    <mc:Fallback xmlns="">
      <p:transition spd="slow" advTm="6904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E26A-31A9-4575-9B37-34300A327AC0}"/>
              </a:ext>
            </a:extLst>
          </p:cNvPr>
          <p:cNvSpPr>
            <a:spLocks noGrp="1"/>
          </p:cNvSpPr>
          <p:nvPr>
            <p:ph type="title"/>
          </p:nvPr>
        </p:nvSpPr>
        <p:spPr/>
        <p:txBody>
          <a:bodyPr/>
          <a:lstStyle/>
          <a:p>
            <a:r>
              <a:rPr lang="en-US" dirty="0"/>
              <a:t>Can we do this?</a:t>
            </a:r>
          </a:p>
        </p:txBody>
      </p:sp>
      <p:pic>
        <p:nvPicPr>
          <p:cNvPr id="5" name="Picture 4">
            <a:extLst>
              <a:ext uri="{FF2B5EF4-FFF2-40B4-BE49-F238E27FC236}">
                <a16:creationId xmlns:a16="http://schemas.microsoft.com/office/drawing/2014/main" id="{3D8896DF-EC4D-48CD-BC9F-E62CD8F3FFD6}"/>
              </a:ext>
            </a:extLst>
          </p:cNvPr>
          <p:cNvPicPr>
            <a:picLocks noChangeAspect="1"/>
          </p:cNvPicPr>
          <p:nvPr/>
        </p:nvPicPr>
        <p:blipFill rotWithShape="1">
          <a:blip r:embed="rId2"/>
          <a:srcRect t="69992" b="7861"/>
          <a:stretch/>
        </p:blipFill>
        <p:spPr>
          <a:xfrm>
            <a:off x="480095" y="2474629"/>
            <a:ext cx="10873705" cy="2306546"/>
          </a:xfrm>
          <a:prstGeom prst="rect">
            <a:avLst/>
          </a:prstGeom>
        </p:spPr>
      </p:pic>
    </p:spTree>
    <p:extLst>
      <p:ext uri="{BB962C8B-B14F-4D97-AF65-F5344CB8AC3E}">
        <p14:creationId xmlns:p14="http://schemas.microsoft.com/office/powerpoint/2010/main" val="1003290360"/>
      </p:ext>
    </p:extLst>
  </p:cSld>
  <p:clrMapOvr>
    <a:masterClrMapping/>
  </p:clrMapOvr>
  <mc:AlternateContent xmlns:mc="http://schemas.openxmlformats.org/markup-compatibility/2006" xmlns:p14="http://schemas.microsoft.com/office/powerpoint/2010/main">
    <mc:Choice Requires="p14">
      <p:transition spd="slow" p14:dur="2000" advTm="12678"/>
    </mc:Choice>
    <mc:Fallback xmlns="">
      <p:transition spd="slow" advTm="1267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tul Gawande's 'Checklist' For Surgery Success : NPR">
            <a:extLst>
              <a:ext uri="{FF2B5EF4-FFF2-40B4-BE49-F238E27FC236}">
                <a16:creationId xmlns:a16="http://schemas.microsoft.com/office/drawing/2014/main" id="{34FA4887-72A2-42FB-9E73-406341AB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35" y="1932350"/>
            <a:ext cx="3996208" cy="29932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F6151E-B9C9-4C80-B090-EE88F0FD5751}"/>
              </a:ext>
            </a:extLst>
          </p:cNvPr>
          <p:cNvPicPr>
            <a:picLocks noChangeAspect="1"/>
          </p:cNvPicPr>
          <p:nvPr/>
        </p:nvPicPr>
        <p:blipFill>
          <a:blip r:embed="rId3"/>
          <a:stretch>
            <a:fillRect/>
          </a:stretch>
        </p:blipFill>
        <p:spPr>
          <a:xfrm>
            <a:off x="4585923" y="1932350"/>
            <a:ext cx="7414541" cy="2993298"/>
          </a:xfrm>
          <a:prstGeom prst="rect">
            <a:avLst/>
          </a:prstGeom>
          <a:ln>
            <a:solidFill>
              <a:schemeClr val="tx1"/>
            </a:solidFill>
          </a:ln>
        </p:spPr>
      </p:pic>
    </p:spTree>
    <p:extLst>
      <p:ext uri="{BB962C8B-B14F-4D97-AF65-F5344CB8AC3E}">
        <p14:creationId xmlns:p14="http://schemas.microsoft.com/office/powerpoint/2010/main" val="2055713064"/>
      </p:ext>
    </p:extLst>
  </p:cSld>
  <p:clrMapOvr>
    <a:masterClrMapping/>
  </p:clrMapOvr>
  <mc:AlternateContent xmlns:mc="http://schemas.openxmlformats.org/markup-compatibility/2006" xmlns:p14="http://schemas.microsoft.com/office/powerpoint/2010/main">
    <mc:Choice Requires="p14">
      <p:transition spd="slow" p14:dur="2000" advTm="52293"/>
    </mc:Choice>
    <mc:Fallback xmlns="">
      <p:transition spd="slow" advTm="5229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ronto Humane Society |">
            <a:extLst>
              <a:ext uri="{FF2B5EF4-FFF2-40B4-BE49-F238E27FC236}">
                <a16:creationId xmlns:a16="http://schemas.microsoft.com/office/drawing/2014/main" id="{F3DD9B12-76BE-4962-9941-6842A3010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374" y="2636748"/>
            <a:ext cx="33623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olunteer - Toronto Humane Society">
            <a:extLst>
              <a:ext uri="{FF2B5EF4-FFF2-40B4-BE49-F238E27FC236}">
                <a16:creationId xmlns:a16="http://schemas.microsoft.com/office/drawing/2014/main" id="{F4462BA5-F606-4926-827B-F6A7928D4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951" y="237056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hat We Do - Toronto Humane Society">
            <a:extLst>
              <a:ext uri="{FF2B5EF4-FFF2-40B4-BE49-F238E27FC236}">
                <a16:creationId xmlns:a16="http://schemas.microsoft.com/office/drawing/2014/main" id="{4F0CC4B2-BCA1-41A0-A6B4-992D01B98C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685" y="2310112"/>
            <a:ext cx="2291405" cy="149188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dopt a Pet - Toronto Humane Society">
            <a:extLst>
              <a:ext uri="{FF2B5EF4-FFF2-40B4-BE49-F238E27FC236}">
                <a16:creationId xmlns:a16="http://schemas.microsoft.com/office/drawing/2014/main" id="{CF68663A-291D-4587-8216-B85027974A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4140" y="4817522"/>
            <a:ext cx="3028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Get Involved - Toronto Humane Society">
            <a:extLst>
              <a:ext uri="{FF2B5EF4-FFF2-40B4-BE49-F238E27FC236}">
                <a16:creationId xmlns:a16="http://schemas.microsoft.com/office/drawing/2014/main" id="{B5C12DAF-F900-4E34-A47A-04AD3CF835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0490" y="203563"/>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Ontario takes steps to allow humane societies to enforce animal ...">
            <a:extLst>
              <a:ext uri="{FF2B5EF4-FFF2-40B4-BE49-F238E27FC236}">
                <a16:creationId xmlns:a16="http://schemas.microsoft.com/office/drawing/2014/main" id="{D9F1E9CE-ADB6-4785-BB7E-ED76F4B437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9070" y="265476"/>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10-month-old puppy, Milo, returned safely after being stolen from ...">
            <a:extLst>
              <a:ext uri="{FF2B5EF4-FFF2-40B4-BE49-F238E27FC236}">
                <a16:creationId xmlns:a16="http://schemas.microsoft.com/office/drawing/2014/main" id="{63D0FC72-0262-4569-BDB0-637A4BDDF8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988" y="4147645"/>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Over 50 Animals Up For Adoption After The Biggest Rescue In ...">
            <a:extLst>
              <a:ext uri="{FF2B5EF4-FFF2-40B4-BE49-F238E27FC236}">
                <a16:creationId xmlns:a16="http://schemas.microsoft.com/office/drawing/2014/main" id="{CA4B81D8-CD46-4E95-B556-785768CE45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6162" y="4769897"/>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Why are kids reading to animals at the Toronto Humane Society ...">
            <a:extLst>
              <a:ext uri="{FF2B5EF4-FFF2-40B4-BE49-F238E27FC236}">
                <a16:creationId xmlns:a16="http://schemas.microsoft.com/office/drawing/2014/main" id="{063086DE-0312-4C53-A76A-6DA278011A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82360" y="265476"/>
            <a:ext cx="26574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Meet 3 year old Shelby... - Toronto Humane Society | Facebook">
            <a:extLst>
              <a:ext uri="{FF2B5EF4-FFF2-40B4-BE49-F238E27FC236}">
                <a16:creationId xmlns:a16="http://schemas.microsoft.com/office/drawing/2014/main" id="{CD3F1138-3D6A-4B4B-AB19-43CEA5B28E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7215" y="4474622"/>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Pet-friendly green space comes to life at the Toronto Humane ...">
            <a:extLst>
              <a:ext uri="{FF2B5EF4-FFF2-40B4-BE49-F238E27FC236}">
                <a16:creationId xmlns:a16="http://schemas.microsoft.com/office/drawing/2014/main" id="{DBA08341-FDE8-4AFE-8351-B75D56365C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988" y="2211323"/>
            <a:ext cx="28765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6172" name="Picture 28" descr="Holiday Pet Portraits In Support Of Toronto Humane Society This ...">
            <a:extLst>
              <a:ext uri="{FF2B5EF4-FFF2-40B4-BE49-F238E27FC236}">
                <a16:creationId xmlns:a16="http://schemas.microsoft.com/office/drawing/2014/main" id="{1E65511A-6AD2-468E-86AF-457BD6E9681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988" y="19403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381038"/>
      </p:ext>
    </p:extLst>
  </p:cSld>
  <p:clrMapOvr>
    <a:masterClrMapping/>
  </p:clrMapOvr>
  <mc:AlternateContent xmlns:mc="http://schemas.openxmlformats.org/markup-compatibility/2006" xmlns:p14="http://schemas.microsoft.com/office/powerpoint/2010/main">
    <mc:Choice Requires="p14">
      <p:transition spd="slow" p14:dur="2000" advTm="87430"/>
    </mc:Choice>
    <mc:Fallback xmlns="">
      <p:transition spd="slow" advTm="8743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D614E83-662D-48D3-9C3D-9859A4CBBD0F}"/>
              </a:ext>
            </a:extLst>
          </p:cNvPr>
          <p:cNvGraphicFramePr/>
          <p:nvPr>
            <p:extLst>
              <p:ext uri="{D42A27DB-BD31-4B8C-83A1-F6EECF244321}">
                <p14:modId xmlns:p14="http://schemas.microsoft.com/office/powerpoint/2010/main" val="1144386995"/>
              </p:ext>
            </p:extLst>
          </p:nvPr>
        </p:nvGraphicFramePr>
        <p:xfrm>
          <a:off x="2600325" y="19050"/>
          <a:ext cx="6991350" cy="6819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983501"/>
      </p:ext>
    </p:extLst>
  </p:cSld>
  <p:clrMapOvr>
    <a:masterClrMapping/>
  </p:clrMapOvr>
  <mc:AlternateContent xmlns:mc="http://schemas.openxmlformats.org/markup-compatibility/2006" xmlns:p14="http://schemas.microsoft.com/office/powerpoint/2010/main">
    <mc:Choice Requires="p14">
      <p:transition spd="slow" p14:dur="2000" advTm="31035"/>
    </mc:Choice>
    <mc:Fallback xmlns="">
      <p:transition spd="slow" advTm="3103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1CBF-8452-4594-995C-89199314FDFE}"/>
              </a:ext>
            </a:extLst>
          </p:cNvPr>
          <p:cNvSpPr>
            <a:spLocks noGrp="1"/>
          </p:cNvSpPr>
          <p:nvPr>
            <p:ph type="title"/>
          </p:nvPr>
        </p:nvSpPr>
        <p:spPr/>
        <p:txBody>
          <a:bodyPr/>
          <a:lstStyle/>
          <a:p>
            <a:r>
              <a:rPr lang="en-US" dirty="0"/>
              <a:t>One: Screening</a:t>
            </a:r>
          </a:p>
        </p:txBody>
      </p:sp>
      <p:sp>
        <p:nvSpPr>
          <p:cNvPr id="3" name="Content Placeholder 2">
            <a:extLst>
              <a:ext uri="{FF2B5EF4-FFF2-40B4-BE49-F238E27FC236}">
                <a16:creationId xmlns:a16="http://schemas.microsoft.com/office/drawing/2014/main" id="{4E700816-0B41-49D4-8EAD-490608800B47}"/>
              </a:ext>
            </a:extLst>
          </p:cNvPr>
          <p:cNvSpPr>
            <a:spLocks noGrp="1"/>
          </p:cNvSpPr>
          <p:nvPr>
            <p:ph idx="1"/>
          </p:nvPr>
        </p:nvSpPr>
        <p:spPr>
          <a:xfrm>
            <a:off x="838200" y="2390503"/>
            <a:ext cx="10515600" cy="4029574"/>
          </a:xfrm>
        </p:spPr>
        <p:txBody>
          <a:bodyPr>
            <a:normAutofit/>
          </a:bodyPr>
          <a:lstStyle/>
          <a:p>
            <a:pPr lvl="0"/>
            <a:r>
              <a:rPr lang="en-US" dirty="0"/>
              <a:t>Screening questions help keep us safe by</a:t>
            </a:r>
            <a:r>
              <a:rPr lang="en-US" b="1" dirty="0"/>
              <a:t> identifying people who may be infected with COVID-19</a:t>
            </a:r>
            <a:endParaRPr lang="en-US" sz="3200" dirty="0"/>
          </a:p>
          <a:p>
            <a:pPr lvl="0"/>
            <a:r>
              <a:rPr lang="en-US" dirty="0"/>
              <a:t>Everyone, every day</a:t>
            </a:r>
            <a:endParaRPr lang="en-US" sz="2800" dirty="0"/>
          </a:p>
          <a:p>
            <a:pPr lvl="0"/>
            <a:r>
              <a:rPr lang="en-US" dirty="0"/>
              <a:t>Self-screening is very important. Don’t come to work if you think you may have COVID-19</a:t>
            </a:r>
          </a:p>
          <a:p>
            <a:pPr lvl="0"/>
            <a:r>
              <a:rPr lang="en-US" dirty="0">
                <a:hlinkClick r:id="rId2"/>
              </a:rPr>
              <a:t>https://covid-19.ontario.ca/self-assessment/</a:t>
            </a:r>
            <a:endParaRPr lang="en-US" dirty="0"/>
          </a:p>
        </p:txBody>
      </p:sp>
      <p:pic>
        <p:nvPicPr>
          <p:cNvPr id="5" name="Picture 4">
            <a:extLst>
              <a:ext uri="{FF2B5EF4-FFF2-40B4-BE49-F238E27FC236}">
                <a16:creationId xmlns:a16="http://schemas.microsoft.com/office/drawing/2014/main" id="{F3C559B9-FF3E-4277-BA4A-BEA6A6CAC74E}"/>
              </a:ext>
            </a:extLst>
          </p:cNvPr>
          <p:cNvPicPr>
            <a:picLocks noChangeAspect="1"/>
          </p:cNvPicPr>
          <p:nvPr/>
        </p:nvPicPr>
        <p:blipFill>
          <a:blip r:embed="rId3"/>
          <a:stretch>
            <a:fillRect/>
          </a:stretch>
        </p:blipFill>
        <p:spPr>
          <a:xfrm>
            <a:off x="9735245" y="0"/>
            <a:ext cx="2341141" cy="2233749"/>
          </a:xfrm>
          <a:prstGeom prst="rect">
            <a:avLst/>
          </a:prstGeom>
        </p:spPr>
      </p:pic>
    </p:spTree>
    <p:extLst>
      <p:ext uri="{BB962C8B-B14F-4D97-AF65-F5344CB8AC3E}">
        <p14:creationId xmlns:p14="http://schemas.microsoft.com/office/powerpoint/2010/main" val="3197345440"/>
      </p:ext>
    </p:extLst>
  </p:cSld>
  <p:clrMapOvr>
    <a:masterClrMapping/>
  </p:clrMapOvr>
  <mc:AlternateContent xmlns:mc="http://schemas.openxmlformats.org/markup-compatibility/2006" xmlns:p14="http://schemas.microsoft.com/office/powerpoint/2010/main">
    <mc:Choice Requires="p14">
      <p:transition spd="slow" p14:dur="2000" advTm="77882"/>
    </mc:Choice>
    <mc:Fallback xmlns="">
      <p:transition spd="slow" advTm="7788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1487-3068-40FA-802F-4A77221E3F27}"/>
              </a:ext>
            </a:extLst>
          </p:cNvPr>
          <p:cNvSpPr>
            <a:spLocks noGrp="1"/>
          </p:cNvSpPr>
          <p:nvPr>
            <p:ph type="title"/>
          </p:nvPr>
        </p:nvSpPr>
        <p:spPr/>
        <p:txBody>
          <a:bodyPr/>
          <a:lstStyle/>
          <a:p>
            <a:r>
              <a:rPr lang="en-US" dirty="0"/>
              <a:t>Two: Masks</a:t>
            </a:r>
          </a:p>
        </p:txBody>
      </p:sp>
      <p:pic>
        <p:nvPicPr>
          <p:cNvPr id="5" name="Picture 4">
            <a:extLst>
              <a:ext uri="{FF2B5EF4-FFF2-40B4-BE49-F238E27FC236}">
                <a16:creationId xmlns:a16="http://schemas.microsoft.com/office/drawing/2014/main" id="{15AD8FE2-91C6-4EE4-B876-58CD77A4EFEF}"/>
              </a:ext>
            </a:extLst>
          </p:cNvPr>
          <p:cNvPicPr>
            <a:picLocks noChangeAspect="1"/>
          </p:cNvPicPr>
          <p:nvPr/>
        </p:nvPicPr>
        <p:blipFill>
          <a:blip r:embed="rId2"/>
          <a:stretch>
            <a:fillRect/>
          </a:stretch>
        </p:blipFill>
        <p:spPr>
          <a:xfrm>
            <a:off x="9324975" y="0"/>
            <a:ext cx="2867025" cy="2676525"/>
          </a:xfrm>
          <a:prstGeom prst="rect">
            <a:avLst/>
          </a:prstGeom>
        </p:spPr>
      </p:pic>
      <p:pic>
        <p:nvPicPr>
          <p:cNvPr id="7170" name="Picture 2" descr="Mike Pence's Mask-Less Mayo Clinic Trip Tops This Week's Internet ...">
            <a:extLst>
              <a:ext uri="{FF2B5EF4-FFF2-40B4-BE49-F238E27FC236}">
                <a16:creationId xmlns:a16="http://schemas.microsoft.com/office/drawing/2014/main" id="{CC90C9FA-170F-46A9-BA0F-97BA3B07D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58" y="2295633"/>
            <a:ext cx="4399053" cy="32950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B4A99AA-ACB5-404D-82E4-3CABDF213EAB}"/>
              </a:ext>
            </a:extLst>
          </p:cNvPr>
          <p:cNvPicPr/>
          <p:nvPr/>
        </p:nvPicPr>
        <p:blipFill>
          <a:blip r:embed="rId4"/>
          <a:stretch>
            <a:fillRect/>
          </a:stretch>
        </p:blipFill>
        <p:spPr>
          <a:xfrm>
            <a:off x="4650377" y="1684157"/>
            <a:ext cx="4918120" cy="3906520"/>
          </a:xfrm>
          <a:prstGeom prst="rect">
            <a:avLst/>
          </a:prstGeom>
        </p:spPr>
      </p:pic>
    </p:spTree>
    <p:extLst>
      <p:ext uri="{BB962C8B-B14F-4D97-AF65-F5344CB8AC3E}">
        <p14:creationId xmlns:p14="http://schemas.microsoft.com/office/powerpoint/2010/main" val="3508790494"/>
      </p:ext>
    </p:extLst>
  </p:cSld>
  <p:clrMapOvr>
    <a:masterClrMapping/>
  </p:clrMapOvr>
  <mc:AlternateContent xmlns:mc="http://schemas.openxmlformats.org/markup-compatibility/2006" xmlns:p14="http://schemas.microsoft.com/office/powerpoint/2010/main">
    <mc:Choice Requires="p14">
      <p:transition spd="slow" p14:dur="2000" advTm="32202"/>
    </mc:Choice>
    <mc:Fallback xmlns="">
      <p:transition spd="slow" advTm="3220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1487-3068-40FA-802F-4A77221E3F27}"/>
              </a:ext>
            </a:extLst>
          </p:cNvPr>
          <p:cNvSpPr>
            <a:spLocks noGrp="1"/>
          </p:cNvSpPr>
          <p:nvPr>
            <p:ph type="title"/>
          </p:nvPr>
        </p:nvSpPr>
        <p:spPr/>
        <p:txBody>
          <a:bodyPr/>
          <a:lstStyle/>
          <a:p>
            <a:r>
              <a:rPr lang="en-US" dirty="0"/>
              <a:t>Two: Masks</a:t>
            </a:r>
          </a:p>
        </p:txBody>
      </p:sp>
      <p:sp>
        <p:nvSpPr>
          <p:cNvPr id="3" name="Content Placeholder 2">
            <a:extLst>
              <a:ext uri="{FF2B5EF4-FFF2-40B4-BE49-F238E27FC236}">
                <a16:creationId xmlns:a16="http://schemas.microsoft.com/office/drawing/2014/main" id="{F3A37EB6-244B-4D7C-BD63-A8BE3A27E8E0}"/>
              </a:ext>
            </a:extLst>
          </p:cNvPr>
          <p:cNvSpPr>
            <a:spLocks noGrp="1"/>
          </p:cNvSpPr>
          <p:nvPr>
            <p:ph idx="1"/>
          </p:nvPr>
        </p:nvSpPr>
        <p:spPr>
          <a:xfrm>
            <a:off x="838200" y="2055813"/>
            <a:ext cx="8567057" cy="4650377"/>
          </a:xfrm>
        </p:spPr>
        <p:txBody>
          <a:bodyPr>
            <a:normAutofit/>
          </a:bodyPr>
          <a:lstStyle/>
          <a:p>
            <a:pPr lvl="0"/>
            <a:r>
              <a:rPr lang="en-US" dirty="0"/>
              <a:t>Masks help keep others safe by</a:t>
            </a:r>
            <a:r>
              <a:rPr lang="en-US" b="1" dirty="0"/>
              <a:t> preventing aerosols from getting from the wearer to the other person</a:t>
            </a:r>
            <a:endParaRPr lang="en-US" dirty="0"/>
          </a:p>
          <a:p>
            <a:pPr lvl="0"/>
            <a:r>
              <a:rPr lang="en-US" dirty="0"/>
              <a:t>They also help keep the wearer safe, but are less effective for this</a:t>
            </a:r>
          </a:p>
          <a:p>
            <a:pPr lvl="0"/>
            <a:r>
              <a:rPr lang="en-US" dirty="0"/>
              <a:t>Masks must be worn correctly, covering the mouth and nose and fitting snugly against the face.</a:t>
            </a:r>
          </a:p>
          <a:p>
            <a:pPr lvl="0"/>
            <a:r>
              <a:rPr lang="en-US" dirty="0"/>
              <a:t>Everyone in the building needs to wear a mask.</a:t>
            </a:r>
          </a:p>
          <a:p>
            <a:pPr lvl="0"/>
            <a:r>
              <a:rPr lang="en-US" dirty="0"/>
              <a:t>Wash your mask after each workday. Normal laundry is fine.</a:t>
            </a:r>
          </a:p>
        </p:txBody>
      </p:sp>
      <p:pic>
        <p:nvPicPr>
          <p:cNvPr id="5" name="Picture 4">
            <a:extLst>
              <a:ext uri="{FF2B5EF4-FFF2-40B4-BE49-F238E27FC236}">
                <a16:creationId xmlns:a16="http://schemas.microsoft.com/office/drawing/2014/main" id="{15AD8FE2-91C6-4EE4-B876-58CD77A4EFEF}"/>
              </a:ext>
            </a:extLst>
          </p:cNvPr>
          <p:cNvPicPr>
            <a:picLocks noChangeAspect="1"/>
          </p:cNvPicPr>
          <p:nvPr/>
        </p:nvPicPr>
        <p:blipFill>
          <a:blip r:embed="rId2"/>
          <a:stretch>
            <a:fillRect/>
          </a:stretch>
        </p:blipFill>
        <p:spPr>
          <a:xfrm>
            <a:off x="9324975" y="0"/>
            <a:ext cx="2867025" cy="2676525"/>
          </a:xfrm>
          <a:prstGeom prst="rect">
            <a:avLst/>
          </a:prstGeom>
        </p:spPr>
      </p:pic>
    </p:spTree>
    <p:extLst>
      <p:ext uri="{BB962C8B-B14F-4D97-AF65-F5344CB8AC3E}">
        <p14:creationId xmlns:p14="http://schemas.microsoft.com/office/powerpoint/2010/main" val="293321814"/>
      </p:ext>
    </p:extLst>
  </p:cSld>
  <p:clrMapOvr>
    <a:masterClrMapping/>
  </p:clrMapOvr>
  <mc:AlternateContent xmlns:mc="http://schemas.openxmlformats.org/markup-compatibility/2006" xmlns:p14="http://schemas.microsoft.com/office/powerpoint/2010/main">
    <mc:Choice Requires="p14">
      <p:transition spd="slow" p14:dur="2000" advTm="56195"/>
    </mc:Choice>
    <mc:Fallback xmlns="">
      <p:transition spd="slow" advTm="5619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0124-D64C-482F-992E-66C4B861EBE4}"/>
              </a:ext>
            </a:extLst>
          </p:cNvPr>
          <p:cNvSpPr>
            <a:spLocks noGrp="1"/>
          </p:cNvSpPr>
          <p:nvPr>
            <p:ph type="title"/>
          </p:nvPr>
        </p:nvSpPr>
        <p:spPr/>
        <p:txBody>
          <a:bodyPr/>
          <a:lstStyle/>
          <a:p>
            <a:r>
              <a:rPr lang="en-US" dirty="0"/>
              <a:t>Three: Physical Distancing</a:t>
            </a:r>
          </a:p>
        </p:txBody>
      </p:sp>
      <p:sp>
        <p:nvSpPr>
          <p:cNvPr id="3" name="Content Placeholder 2">
            <a:extLst>
              <a:ext uri="{FF2B5EF4-FFF2-40B4-BE49-F238E27FC236}">
                <a16:creationId xmlns:a16="http://schemas.microsoft.com/office/drawing/2014/main" id="{AEFDB1DD-739B-41C4-ACCD-5A8FDB3CE501}"/>
              </a:ext>
            </a:extLst>
          </p:cNvPr>
          <p:cNvSpPr>
            <a:spLocks noGrp="1"/>
          </p:cNvSpPr>
          <p:nvPr>
            <p:ph idx="1"/>
          </p:nvPr>
        </p:nvSpPr>
        <p:spPr>
          <a:xfrm>
            <a:off x="838200" y="1825624"/>
            <a:ext cx="8619309" cy="4914809"/>
          </a:xfrm>
        </p:spPr>
        <p:txBody>
          <a:bodyPr>
            <a:normAutofit/>
          </a:bodyPr>
          <a:lstStyle/>
          <a:p>
            <a:pPr lvl="0"/>
            <a:r>
              <a:rPr lang="en-US" dirty="0"/>
              <a:t>Physical distancing keeps us safe by </a:t>
            </a:r>
            <a:r>
              <a:rPr lang="en-US" b="1" dirty="0"/>
              <a:t>preventing virus-containing aerosols from reaching </a:t>
            </a:r>
            <a:r>
              <a:rPr lang="en-US" dirty="0"/>
              <a:t>our mouth, nose and eyes</a:t>
            </a:r>
            <a:endParaRPr lang="en-US" sz="3200" dirty="0"/>
          </a:p>
          <a:p>
            <a:pPr lvl="0"/>
            <a:r>
              <a:rPr lang="en-US" dirty="0"/>
              <a:t>This is the single most important preventive measure</a:t>
            </a:r>
            <a:endParaRPr lang="en-US" sz="2800" dirty="0"/>
          </a:p>
          <a:p>
            <a:pPr lvl="0"/>
            <a:r>
              <a:rPr lang="en-US" dirty="0"/>
              <a:t>Risk of infection is lower outdoors and in large, well-ventilated spaces</a:t>
            </a:r>
            <a:endParaRPr lang="en-US" sz="3200" dirty="0"/>
          </a:p>
          <a:p>
            <a:r>
              <a:rPr lang="en-US" dirty="0"/>
              <a:t>The </a:t>
            </a:r>
            <a:r>
              <a:rPr lang="en-US" b="1" dirty="0"/>
              <a:t>amount of time </a:t>
            </a:r>
            <a:r>
              <a:rPr lang="en-US" dirty="0"/>
              <a:t>together in a confined space is very important – plan and prepare in advance!</a:t>
            </a:r>
          </a:p>
        </p:txBody>
      </p:sp>
      <p:pic>
        <p:nvPicPr>
          <p:cNvPr id="4" name="Picture 3">
            <a:extLst>
              <a:ext uri="{FF2B5EF4-FFF2-40B4-BE49-F238E27FC236}">
                <a16:creationId xmlns:a16="http://schemas.microsoft.com/office/drawing/2014/main" id="{60A7D96D-B56C-4F7C-94C6-E784E5694EB0}"/>
              </a:ext>
            </a:extLst>
          </p:cNvPr>
          <p:cNvPicPr>
            <a:picLocks noChangeAspect="1"/>
          </p:cNvPicPr>
          <p:nvPr/>
        </p:nvPicPr>
        <p:blipFill>
          <a:blip r:embed="rId2"/>
          <a:stretch>
            <a:fillRect/>
          </a:stretch>
        </p:blipFill>
        <p:spPr>
          <a:xfrm>
            <a:off x="9287010" y="253638"/>
            <a:ext cx="2657475" cy="2667000"/>
          </a:xfrm>
          <a:prstGeom prst="rect">
            <a:avLst/>
          </a:prstGeom>
        </p:spPr>
      </p:pic>
    </p:spTree>
    <p:extLst>
      <p:ext uri="{BB962C8B-B14F-4D97-AF65-F5344CB8AC3E}">
        <p14:creationId xmlns:p14="http://schemas.microsoft.com/office/powerpoint/2010/main" val="1102287224"/>
      </p:ext>
    </p:extLst>
  </p:cSld>
  <p:clrMapOvr>
    <a:masterClrMapping/>
  </p:clrMapOvr>
  <mc:AlternateContent xmlns:mc="http://schemas.openxmlformats.org/markup-compatibility/2006" xmlns:p14="http://schemas.microsoft.com/office/powerpoint/2010/main">
    <mc:Choice Requires="p14">
      <p:transition spd="slow" p14:dur="2000" advTm="83946"/>
    </mc:Choice>
    <mc:Fallback xmlns="">
      <p:transition spd="slow" advTm="8394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E39080-645D-43E2-9F10-5C0E5A344FE3}"/>
              </a:ext>
            </a:extLst>
          </p:cNvPr>
          <p:cNvPicPr>
            <a:picLocks noChangeAspect="1"/>
          </p:cNvPicPr>
          <p:nvPr/>
        </p:nvPicPr>
        <p:blipFill>
          <a:blip r:embed="rId2"/>
          <a:stretch>
            <a:fillRect/>
          </a:stretch>
        </p:blipFill>
        <p:spPr>
          <a:xfrm>
            <a:off x="1028700" y="947737"/>
            <a:ext cx="10134600" cy="4962525"/>
          </a:xfrm>
          <a:prstGeom prst="rect">
            <a:avLst/>
          </a:prstGeom>
          <a:solidFill>
            <a:srgbClr val="FF0000"/>
          </a:solidFill>
          <a:ln w="3175">
            <a:solidFill>
              <a:schemeClr val="tx1"/>
            </a:solidFill>
          </a:ln>
        </p:spPr>
      </p:pic>
    </p:spTree>
    <p:extLst>
      <p:ext uri="{BB962C8B-B14F-4D97-AF65-F5344CB8AC3E}">
        <p14:creationId xmlns:p14="http://schemas.microsoft.com/office/powerpoint/2010/main" val="2062526514"/>
      </p:ext>
    </p:extLst>
  </p:cSld>
  <p:clrMapOvr>
    <a:masterClrMapping/>
  </p:clrMapOvr>
  <mc:AlternateContent xmlns:mc="http://schemas.openxmlformats.org/markup-compatibility/2006" xmlns:p14="http://schemas.microsoft.com/office/powerpoint/2010/main">
    <mc:Choice Requires="p14">
      <p:transition spd="slow" p14:dur="2000" advTm="14503"/>
    </mc:Choice>
    <mc:Fallback xmlns="">
      <p:transition spd="slow" advTm="1450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7D96D-B56C-4F7C-94C6-E784E5694EB0}"/>
              </a:ext>
            </a:extLst>
          </p:cNvPr>
          <p:cNvPicPr>
            <a:picLocks noChangeAspect="1"/>
          </p:cNvPicPr>
          <p:nvPr/>
        </p:nvPicPr>
        <p:blipFill>
          <a:blip r:embed="rId2"/>
          <a:stretch>
            <a:fillRect/>
          </a:stretch>
        </p:blipFill>
        <p:spPr>
          <a:xfrm>
            <a:off x="9534525" y="0"/>
            <a:ext cx="2657475" cy="2667000"/>
          </a:xfrm>
          <a:prstGeom prst="rect">
            <a:avLst/>
          </a:prstGeom>
        </p:spPr>
      </p:pic>
      <p:grpSp>
        <p:nvGrpSpPr>
          <p:cNvPr id="9" name="Group 8">
            <a:extLst>
              <a:ext uri="{FF2B5EF4-FFF2-40B4-BE49-F238E27FC236}">
                <a16:creationId xmlns:a16="http://schemas.microsoft.com/office/drawing/2014/main" id="{34ACD0E2-F33F-4CA0-B27D-136085C7E738}"/>
              </a:ext>
            </a:extLst>
          </p:cNvPr>
          <p:cNvGrpSpPr/>
          <p:nvPr/>
        </p:nvGrpSpPr>
        <p:grpSpPr>
          <a:xfrm>
            <a:off x="755374" y="881887"/>
            <a:ext cx="7731610" cy="5210800"/>
            <a:chOff x="755374" y="881887"/>
            <a:chExt cx="7731610" cy="5210800"/>
          </a:xfrm>
        </p:grpSpPr>
        <p:pic>
          <p:nvPicPr>
            <p:cNvPr id="5" name="Picture 4">
              <a:extLst>
                <a:ext uri="{FF2B5EF4-FFF2-40B4-BE49-F238E27FC236}">
                  <a16:creationId xmlns:a16="http://schemas.microsoft.com/office/drawing/2014/main" id="{45D36A1F-BE00-4363-B935-B62B10E8E5F1}"/>
                </a:ext>
              </a:extLst>
            </p:cNvPr>
            <p:cNvPicPr>
              <a:picLocks noChangeAspect="1"/>
            </p:cNvPicPr>
            <p:nvPr/>
          </p:nvPicPr>
          <p:blipFill rotWithShape="1">
            <a:blip r:embed="rId3"/>
            <a:srcRect l="796" t="37639" r="19931" b="15253"/>
            <a:stretch/>
          </p:blipFill>
          <p:spPr>
            <a:xfrm>
              <a:off x="755374" y="881887"/>
              <a:ext cx="7731610" cy="5210800"/>
            </a:xfrm>
            <a:prstGeom prst="rect">
              <a:avLst/>
            </a:prstGeom>
          </p:spPr>
        </p:pic>
        <p:cxnSp>
          <p:nvCxnSpPr>
            <p:cNvPr id="8" name="Straight Arrow Connector 7">
              <a:extLst>
                <a:ext uri="{FF2B5EF4-FFF2-40B4-BE49-F238E27FC236}">
                  <a16:creationId xmlns:a16="http://schemas.microsoft.com/office/drawing/2014/main" id="{AA45706F-0B17-49F8-AC12-CAD06F5CA657}"/>
                </a:ext>
              </a:extLst>
            </p:cNvPr>
            <p:cNvCxnSpPr/>
            <p:nvPr/>
          </p:nvCxnSpPr>
          <p:spPr>
            <a:xfrm>
              <a:off x="5340468" y="4921267"/>
              <a:ext cx="0" cy="3399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271914"/>
      </p:ext>
    </p:extLst>
  </p:cSld>
  <p:clrMapOvr>
    <a:masterClrMapping/>
  </p:clrMapOvr>
  <mc:AlternateContent xmlns:mc="http://schemas.openxmlformats.org/markup-compatibility/2006" xmlns:p14="http://schemas.microsoft.com/office/powerpoint/2010/main">
    <mc:Choice Requires="p14">
      <p:transition spd="slow" p14:dur="2000" advTm="39763"/>
    </mc:Choice>
    <mc:Fallback xmlns="">
      <p:transition spd="slow" advTm="3976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0124-D64C-482F-992E-66C4B861EBE4}"/>
              </a:ext>
            </a:extLst>
          </p:cNvPr>
          <p:cNvSpPr>
            <a:spLocks noGrp="1"/>
          </p:cNvSpPr>
          <p:nvPr>
            <p:ph type="title"/>
          </p:nvPr>
        </p:nvSpPr>
        <p:spPr/>
        <p:txBody>
          <a:bodyPr/>
          <a:lstStyle/>
          <a:p>
            <a:r>
              <a:rPr lang="en-US" dirty="0"/>
              <a:t>Four: Hygiene Measures</a:t>
            </a:r>
          </a:p>
        </p:txBody>
      </p:sp>
      <p:sp>
        <p:nvSpPr>
          <p:cNvPr id="3" name="Content Placeholder 2">
            <a:extLst>
              <a:ext uri="{FF2B5EF4-FFF2-40B4-BE49-F238E27FC236}">
                <a16:creationId xmlns:a16="http://schemas.microsoft.com/office/drawing/2014/main" id="{AEFDB1DD-739B-41C4-ACCD-5A8FDB3CE501}"/>
              </a:ext>
            </a:extLst>
          </p:cNvPr>
          <p:cNvSpPr>
            <a:spLocks noGrp="1"/>
          </p:cNvSpPr>
          <p:nvPr>
            <p:ph idx="1"/>
          </p:nvPr>
        </p:nvSpPr>
        <p:spPr>
          <a:xfrm>
            <a:off x="838200" y="1825625"/>
            <a:ext cx="8705193" cy="4351338"/>
          </a:xfrm>
        </p:spPr>
        <p:txBody>
          <a:bodyPr/>
          <a:lstStyle/>
          <a:p>
            <a:pPr lvl="0"/>
            <a:r>
              <a:rPr lang="en-US" dirty="0"/>
              <a:t>Hygiene measures keep us safe by </a:t>
            </a:r>
            <a:r>
              <a:rPr lang="en-US" b="1" dirty="0"/>
              <a:t>removing virus from contaminated hands or surfaces. </a:t>
            </a:r>
            <a:endParaRPr lang="en-US" sz="3200" dirty="0"/>
          </a:p>
        </p:txBody>
      </p:sp>
      <p:pic>
        <p:nvPicPr>
          <p:cNvPr id="5" name="Picture 4">
            <a:extLst>
              <a:ext uri="{FF2B5EF4-FFF2-40B4-BE49-F238E27FC236}">
                <a16:creationId xmlns:a16="http://schemas.microsoft.com/office/drawing/2014/main" id="{4E82A06F-64B9-488D-B086-7F4F0DC2E690}"/>
              </a:ext>
            </a:extLst>
          </p:cNvPr>
          <p:cNvPicPr>
            <a:picLocks noChangeAspect="1"/>
          </p:cNvPicPr>
          <p:nvPr/>
        </p:nvPicPr>
        <p:blipFill>
          <a:blip r:embed="rId2"/>
          <a:stretch>
            <a:fillRect/>
          </a:stretch>
        </p:blipFill>
        <p:spPr>
          <a:xfrm>
            <a:off x="9296400" y="0"/>
            <a:ext cx="2895600" cy="2714625"/>
          </a:xfrm>
          <a:prstGeom prst="rect">
            <a:avLst/>
          </a:prstGeom>
        </p:spPr>
      </p:pic>
      <p:pic>
        <p:nvPicPr>
          <p:cNvPr id="8194" name="Picture 2" descr="Coronavirus: What songs do you sing when you wash your hands ...">
            <a:extLst>
              <a:ext uri="{FF2B5EF4-FFF2-40B4-BE49-F238E27FC236}">
                <a16:creationId xmlns:a16="http://schemas.microsoft.com/office/drawing/2014/main" id="{BFA22680-9690-4D4B-B98A-CC464388B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262" y="3006149"/>
            <a:ext cx="6090745" cy="341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34802"/>
      </p:ext>
    </p:extLst>
  </p:cSld>
  <p:clrMapOvr>
    <a:masterClrMapping/>
  </p:clrMapOvr>
  <mc:AlternateContent xmlns:mc="http://schemas.openxmlformats.org/markup-compatibility/2006" xmlns:p14="http://schemas.microsoft.com/office/powerpoint/2010/main">
    <mc:Choice Requires="p14">
      <p:transition spd="slow" p14:dur="2000" advTm="52597"/>
    </mc:Choice>
    <mc:Fallback xmlns="">
      <p:transition spd="slow" advTm="5259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A97016-36AA-49C7-A188-DEBD92ABF368}"/>
              </a:ext>
            </a:extLst>
          </p:cNvPr>
          <p:cNvPicPr>
            <a:picLocks noChangeAspect="1"/>
          </p:cNvPicPr>
          <p:nvPr/>
        </p:nvPicPr>
        <p:blipFill>
          <a:blip r:embed="rId2"/>
          <a:stretch>
            <a:fillRect/>
          </a:stretch>
        </p:blipFill>
        <p:spPr>
          <a:xfrm>
            <a:off x="9296400" y="0"/>
            <a:ext cx="2895600" cy="2714625"/>
          </a:xfrm>
          <a:prstGeom prst="rect">
            <a:avLst/>
          </a:prstGeom>
        </p:spPr>
      </p:pic>
      <p:sp>
        <p:nvSpPr>
          <p:cNvPr id="3" name="Title 2">
            <a:extLst>
              <a:ext uri="{FF2B5EF4-FFF2-40B4-BE49-F238E27FC236}">
                <a16:creationId xmlns:a16="http://schemas.microsoft.com/office/drawing/2014/main" id="{455588F9-0098-447B-96CD-D0C141ECA172}"/>
              </a:ext>
            </a:extLst>
          </p:cNvPr>
          <p:cNvSpPr>
            <a:spLocks noGrp="1"/>
          </p:cNvSpPr>
          <p:nvPr>
            <p:ph type="title"/>
          </p:nvPr>
        </p:nvSpPr>
        <p:spPr/>
        <p:txBody>
          <a:bodyPr/>
          <a:lstStyle/>
          <a:p>
            <a:r>
              <a:rPr lang="en-US" dirty="0"/>
              <a:t>SARS-CoV-2 survival times</a:t>
            </a:r>
          </a:p>
        </p:txBody>
      </p:sp>
      <p:sp>
        <p:nvSpPr>
          <p:cNvPr id="5" name="TextBox 4">
            <a:extLst>
              <a:ext uri="{FF2B5EF4-FFF2-40B4-BE49-F238E27FC236}">
                <a16:creationId xmlns:a16="http://schemas.microsoft.com/office/drawing/2014/main" id="{1D81E76D-1761-43BF-9167-3C40E3454DF7}"/>
              </a:ext>
            </a:extLst>
          </p:cNvPr>
          <p:cNvSpPr txBox="1"/>
          <p:nvPr/>
        </p:nvSpPr>
        <p:spPr>
          <a:xfrm>
            <a:off x="6420238" y="5910743"/>
            <a:ext cx="3230884" cy="369332"/>
          </a:xfrm>
          <a:prstGeom prst="rect">
            <a:avLst/>
          </a:prstGeom>
          <a:noFill/>
        </p:spPr>
        <p:txBody>
          <a:bodyPr wrap="none" rtlCol="0">
            <a:spAutoFit/>
          </a:bodyPr>
          <a:lstStyle/>
          <a:p>
            <a:r>
              <a:rPr lang="en-US" dirty="0"/>
              <a:t>Adapted from Hawaii News Now</a:t>
            </a:r>
          </a:p>
        </p:txBody>
      </p:sp>
      <p:grpSp>
        <p:nvGrpSpPr>
          <p:cNvPr id="4" name="Group 3">
            <a:extLst>
              <a:ext uri="{FF2B5EF4-FFF2-40B4-BE49-F238E27FC236}">
                <a16:creationId xmlns:a16="http://schemas.microsoft.com/office/drawing/2014/main" id="{99D0483C-B5B3-4BC1-95E5-697D30951121}"/>
              </a:ext>
            </a:extLst>
          </p:cNvPr>
          <p:cNvGrpSpPr/>
          <p:nvPr/>
        </p:nvGrpSpPr>
        <p:grpSpPr>
          <a:xfrm>
            <a:off x="651641" y="2297551"/>
            <a:ext cx="8999482" cy="3585505"/>
            <a:chOff x="1681654" y="1690688"/>
            <a:chExt cx="8983718" cy="3740533"/>
          </a:xfrm>
        </p:grpSpPr>
        <p:pic>
          <p:nvPicPr>
            <p:cNvPr id="10242" name="Picture 2" descr="New study suggests how long coronavirus can stay on surfaces">
              <a:extLst>
                <a:ext uri="{FF2B5EF4-FFF2-40B4-BE49-F238E27FC236}">
                  <a16:creationId xmlns:a16="http://schemas.microsoft.com/office/drawing/2014/main" id="{700CD853-3EF0-4FD9-AE3B-33E8C24999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056"/>
            <a:stretch/>
          </p:blipFill>
          <p:spPr bwMode="auto">
            <a:xfrm>
              <a:off x="1681655" y="1690688"/>
              <a:ext cx="8983717" cy="716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ew study suggests how long coronavirus can stay on surfaces">
              <a:extLst>
                <a:ext uri="{FF2B5EF4-FFF2-40B4-BE49-F238E27FC236}">
                  <a16:creationId xmlns:a16="http://schemas.microsoft.com/office/drawing/2014/main" id="{CF9449C5-7F71-4660-A6A4-04D582897C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671"/>
            <a:stretch/>
          </p:blipFill>
          <p:spPr bwMode="auto">
            <a:xfrm>
              <a:off x="1681654" y="2406869"/>
              <a:ext cx="8983717" cy="30243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6178084"/>
      </p:ext>
    </p:extLst>
  </p:cSld>
  <p:clrMapOvr>
    <a:masterClrMapping/>
  </p:clrMapOvr>
  <mc:AlternateContent xmlns:mc="http://schemas.openxmlformats.org/markup-compatibility/2006" xmlns:p14="http://schemas.microsoft.com/office/powerpoint/2010/main">
    <mc:Choice Requires="p14">
      <p:transition spd="slow" p14:dur="2000" advTm="61887"/>
    </mc:Choice>
    <mc:Fallback xmlns="">
      <p:transition spd="slow" advTm="6188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1C4A-E884-4924-8298-46BE5384A318}"/>
              </a:ext>
            </a:extLst>
          </p:cNvPr>
          <p:cNvSpPr>
            <a:spLocks noGrp="1"/>
          </p:cNvSpPr>
          <p:nvPr>
            <p:ph type="title"/>
          </p:nvPr>
        </p:nvSpPr>
        <p:spPr/>
        <p:txBody>
          <a:bodyPr/>
          <a:lstStyle/>
          <a:p>
            <a:r>
              <a:rPr lang="en-US" dirty="0"/>
              <a:t>Practical Measures</a:t>
            </a:r>
          </a:p>
        </p:txBody>
      </p:sp>
      <p:sp>
        <p:nvSpPr>
          <p:cNvPr id="3" name="Content Placeholder 2">
            <a:extLst>
              <a:ext uri="{FF2B5EF4-FFF2-40B4-BE49-F238E27FC236}">
                <a16:creationId xmlns:a16="http://schemas.microsoft.com/office/drawing/2014/main" id="{959CB64D-A20C-4877-9D62-7D9E6415637C}"/>
              </a:ext>
            </a:extLst>
          </p:cNvPr>
          <p:cNvSpPr>
            <a:spLocks noGrp="1"/>
          </p:cNvSpPr>
          <p:nvPr>
            <p:ph idx="1"/>
          </p:nvPr>
        </p:nvSpPr>
        <p:spPr>
          <a:xfrm>
            <a:off x="838200" y="1619004"/>
            <a:ext cx="7620000" cy="5119172"/>
          </a:xfrm>
        </p:spPr>
        <p:txBody>
          <a:bodyPr>
            <a:normAutofit/>
          </a:bodyPr>
          <a:lstStyle/>
          <a:p>
            <a:pPr marL="0" lvl="0" indent="0">
              <a:buNone/>
            </a:pPr>
            <a:r>
              <a:rPr lang="en-US" dirty="0"/>
              <a:t>Wash or sanitize hands/gloves:</a:t>
            </a:r>
            <a:endParaRPr lang="en-US" sz="3200" dirty="0"/>
          </a:p>
          <a:p>
            <a:pPr lvl="1"/>
            <a:r>
              <a:rPr lang="en-US" dirty="0"/>
              <a:t>Every time you go into or out of a group environment</a:t>
            </a:r>
            <a:endParaRPr lang="en-US" sz="2800" dirty="0"/>
          </a:p>
          <a:p>
            <a:pPr lvl="1"/>
            <a:r>
              <a:rPr lang="en-US" dirty="0"/>
              <a:t>Before and after handling every animal</a:t>
            </a:r>
            <a:endParaRPr lang="en-US" sz="2800" dirty="0"/>
          </a:p>
          <a:p>
            <a:pPr marL="0" lvl="0" indent="0">
              <a:buNone/>
            </a:pPr>
            <a:endParaRPr lang="en-US" dirty="0"/>
          </a:p>
          <a:p>
            <a:pPr marL="0" lvl="0" indent="0">
              <a:buNone/>
            </a:pPr>
            <a:r>
              <a:rPr lang="en-US" dirty="0"/>
              <a:t>Disinfect objects and surfaces that are frequently touched:</a:t>
            </a:r>
            <a:endParaRPr lang="en-US" sz="3200" dirty="0"/>
          </a:p>
          <a:p>
            <a:pPr lvl="1"/>
            <a:r>
              <a:rPr lang="en-US" dirty="0"/>
              <a:t>Disinfection must be scheduled at the start and end of the working day, at a minimum</a:t>
            </a:r>
            <a:endParaRPr lang="en-US" sz="2800" dirty="0"/>
          </a:p>
          <a:p>
            <a:pPr lvl="1"/>
            <a:r>
              <a:rPr lang="en-US" dirty="0"/>
              <a:t>During the day, pay attention to </a:t>
            </a:r>
            <a:r>
              <a:rPr lang="en-US" b="1" dirty="0"/>
              <a:t>frequently touched metal and plastic objects and surfaces</a:t>
            </a:r>
            <a:r>
              <a:rPr lang="en-US" dirty="0"/>
              <a:t> and disinfect these regularly.</a:t>
            </a:r>
            <a:endParaRPr lang="en-US" sz="2800" dirty="0"/>
          </a:p>
        </p:txBody>
      </p:sp>
      <p:pic>
        <p:nvPicPr>
          <p:cNvPr id="5" name="Picture 4">
            <a:extLst>
              <a:ext uri="{FF2B5EF4-FFF2-40B4-BE49-F238E27FC236}">
                <a16:creationId xmlns:a16="http://schemas.microsoft.com/office/drawing/2014/main" id="{EB658CD9-991F-4ECA-9FFE-5DBC8824AB9A}"/>
              </a:ext>
            </a:extLst>
          </p:cNvPr>
          <p:cNvPicPr>
            <a:picLocks noChangeAspect="1"/>
          </p:cNvPicPr>
          <p:nvPr/>
        </p:nvPicPr>
        <p:blipFill>
          <a:blip r:embed="rId2"/>
          <a:stretch>
            <a:fillRect/>
          </a:stretch>
        </p:blipFill>
        <p:spPr>
          <a:xfrm>
            <a:off x="9296400" y="0"/>
            <a:ext cx="2895600" cy="2714625"/>
          </a:xfrm>
          <a:prstGeom prst="rect">
            <a:avLst/>
          </a:prstGeom>
        </p:spPr>
      </p:pic>
      <p:pic>
        <p:nvPicPr>
          <p:cNvPr id="11268" name="Picture 4" descr="COVID-19 and Hand Hygiene – Haliburton, Kawartha, Pine Ridge ...">
            <a:extLst>
              <a:ext uri="{FF2B5EF4-FFF2-40B4-BE49-F238E27FC236}">
                <a16:creationId xmlns:a16="http://schemas.microsoft.com/office/drawing/2014/main" id="{91AADC91-494F-4916-AB8E-195D9AB382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23" t="14241" r="19474"/>
          <a:stretch/>
        </p:blipFill>
        <p:spPr bwMode="auto">
          <a:xfrm>
            <a:off x="8818179" y="3120929"/>
            <a:ext cx="3184635" cy="247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131906"/>
      </p:ext>
    </p:extLst>
  </p:cSld>
  <p:clrMapOvr>
    <a:masterClrMapping/>
  </p:clrMapOvr>
  <mc:AlternateContent xmlns:mc="http://schemas.openxmlformats.org/markup-compatibility/2006" xmlns:p14="http://schemas.microsoft.com/office/powerpoint/2010/main">
    <mc:Choice Requires="p14">
      <p:transition spd="slow" p14:dur="2000" advTm="55407"/>
    </mc:Choice>
    <mc:Fallback xmlns="">
      <p:transition spd="slow" advTm="5540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67CB-D0F5-4885-9F35-731B76A1781E}"/>
              </a:ext>
            </a:extLst>
          </p:cNvPr>
          <p:cNvSpPr>
            <a:spLocks noGrp="1"/>
          </p:cNvSpPr>
          <p:nvPr>
            <p:ph type="title"/>
          </p:nvPr>
        </p:nvSpPr>
        <p:spPr/>
        <p:txBody>
          <a:bodyPr/>
          <a:lstStyle/>
          <a:p>
            <a:r>
              <a:rPr lang="en-US" dirty="0"/>
              <a:t>Five: Culture</a:t>
            </a:r>
          </a:p>
        </p:txBody>
      </p:sp>
      <p:sp>
        <p:nvSpPr>
          <p:cNvPr id="3" name="Content Placeholder 2">
            <a:extLst>
              <a:ext uri="{FF2B5EF4-FFF2-40B4-BE49-F238E27FC236}">
                <a16:creationId xmlns:a16="http://schemas.microsoft.com/office/drawing/2014/main" id="{1274EA86-02A5-4C05-B284-5B6ADD4542E2}"/>
              </a:ext>
            </a:extLst>
          </p:cNvPr>
          <p:cNvSpPr>
            <a:spLocks noGrp="1"/>
          </p:cNvSpPr>
          <p:nvPr>
            <p:ph idx="1"/>
          </p:nvPr>
        </p:nvSpPr>
        <p:spPr>
          <a:xfrm>
            <a:off x="838200" y="2055813"/>
            <a:ext cx="6100598" cy="4060168"/>
          </a:xfrm>
        </p:spPr>
        <p:txBody>
          <a:bodyPr>
            <a:normAutofit/>
          </a:bodyPr>
          <a:lstStyle/>
          <a:p>
            <a:r>
              <a:rPr lang="en-US" sz="4000" dirty="0"/>
              <a:t>Do the right thing</a:t>
            </a:r>
          </a:p>
          <a:p>
            <a:r>
              <a:rPr lang="en-US" sz="4000" dirty="0"/>
              <a:t>Be part of the solution</a:t>
            </a:r>
          </a:p>
          <a:p>
            <a:r>
              <a:rPr lang="en-US" sz="4000" dirty="0"/>
              <a:t>Practice Fearless Feedback</a:t>
            </a:r>
          </a:p>
          <a:p>
            <a:endParaRPr lang="en-US" dirty="0"/>
          </a:p>
        </p:txBody>
      </p:sp>
      <p:pic>
        <p:nvPicPr>
          <p:cNvPr id="4" name="Picture 3">
            <a:extLst>
              <a:ext uri="{FF2B5EF4-FFF2-40B4-BE49-F238E27FC236}">
                <a16:creationId xmlns:a16="http://schemas.microsoft.com/office/drawing/2014/main" id="{00E18405-B307-4463-976C-DCEC9F8C9470}"/>
              </a:ext>
            </a:extLst>
          </p:cNvPr>
          <p:cNvPicPr>
            <a:picLocks noChangeAspect="1"/>
          </p:cNvPicPr>
          <p:nvPr/>
        </p:nvPicPr>
        <p:blipFill>
          <a:blip r:embed="rId2"/>
          <a:stretch>
            <a:fillRect/>
          </a:stretch>
        </p:blipFill>
        <p:spPr>
          <a:xfrm>
            <a:off x="9324975" y="0"/>
            <a:ext cx="2867025" cy="2800350"/>
          </a:xfrm>
          <a:prstGeom prst="rect">
            <a:avLst/>
          </a:prstGeom>
        </p:spPr>
      </p:pic>
    </p:spTree>
    <p:extLst>
      <p:ext uri="{BB962C8B-B14F-4D97-AF65-F5344CB8AC3E}">
        <p14:creationId xmlns:p14="http://schemas.microsoft.com/office/powerpoint/2010/main" val="2759884593"/>
      </p:ext>
    </p:extLst>
  </p:cSld>
  <p:clrMapOvr>
    <a:masterClrMapping/>
  </p:clrMapOvr>
  <mc:AlternateContent xmlns:mc="http://schemas.openxmlformats.org/markup-compatibility/2006" xmlns:p14="http://schemas.microsoft.com/office/powerpoint/2010/main">
    <mc:Choice Requires="p14">
      <p:transition spd="slow" p14:dur="2000" advTm="75581"/>
    </mc:Choice>
    <mc:Fallback xmlns="">
      <p:transition spd="slow" advTm="7558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5AFD-7C8F-4689-A9FF-53DBF0EB65C3}"/>
              </a:ext>
            </a:extLst>
          </p:cNvPr>
          <p:cNvSpPr>
            <a:spLocks noGrp="1"/>
          </p:cNvSpPr>
          <p:nvPr>
            <p:ph type="title"/>
          </p:nvPr>
        </p:nvSpPr>
        <p:spPr/>
        <p:txBody>
          <a:bodyPr/>
          <a:lstStyle/>
          <a:p>
            <a:r>
              <a:rPr lang="en-US" dirty="0"/>
              <a:t>Other pieces</a:t>
            </a:r>
          </a:p>
        </p:txBody>
      </p:sp>
      <p:sp>
        <p:nvSpPr>
          <p:cNvPr id="3" name="Content Placeholder 2">
            <a:extLst>
              <a:ext uri="{FF2B5EF4-FFF2-40B4-BE49-F238E27FC236}">
                <a16:creationId xmlns:a16="http://schemas.microsoft.com/office/drawing/2014/main" id="{800C2FB9-CADA-49BA-B67D-CB922DE30C4C}"/>
              </a:ext>
            </a:extLst>
          </p:cNvPr>
          <p:cNvSpPr>
            <a:spLocks noGrp="1"/>
          </p:cNvSpPr>
          <p:nvPr>
            <p:ph idx="1"/>
          </p:nvPr>
        </p:nvSpPr>
        <p:spPr/>
        <p:txBody>
          <a:bodyPr/>
          <a:lstStyle/>
          <a:p>
            <a:r>
              <a:rPr lang="en-US" dirty="0"/>
              <a:t>Conserve PPE and supplies</a:t>
            </a:r>
          </a:p>
          <a:p>
            <a:r>
              <a:rPr lang="en-US" dirty="0"/>
              <a:t>Putting on and taking off PPE – common sense approach:</a:t>
            </a:r>
          </a:p>
          <a:p>
            <a:pPr lvl="1"/>
            <a:r>
              <a:rPr lang="en-US" dirty="0"/>
              <a:t>Don’t contaminate PPE when putting it on</a:t>
            </a:r>
          </a:p>
          <a:p>
            <a:pPr lvl="1"/>
            <a:r>
              <a:rPr lang="en-US" dirty="0"/>
              <a:t>Don’t contaminate skin and clothes when taking it off</a:t>
            </a:r>
          </a:p>
          <a:p>
            <a:pPr lvl="1"/>
            <a:r>
              <a:rPr lang="en-US" dirty="0"/>
              <a:t>Assume your hands are contaminated when you are done, always wash or sanitize before moving to the next task</a:t>
            </a:r>
          </a:p>
          <a:p>
            <a:r>
              <a:rPr lang="en-US" dirty="0"/>
              <a:t>COVID-exposed animals have their own protocol in SOPs</a:t>
            </a:r>
          </a:p>
        </p:txBody>
      </p:sp>
    </p:spTree>
    <p:extLst>
      <p:ext uri="{BB962C8B-B14F-4D97-AF65-F5344CB8AC3E}">
        <p14:creationId xmlns:p14="http://schemas.microsoft.com/office/powerpoint/2010/main" val="4100776486"/>
      </p:ext>
    </p:extLst>
  </p:cSld>
  <p:clrMapOvr>
    <a:masterClrMapping/>
  </p:clrMapOvr>
  <mc:AlternateContent xmlns:mc="http://schemas.openxmlformats.org/markup-compatibility/2006" xmlns:p14="http://schemas.microsoft.com/office/powerpoint/2010/main">
    <mc:Choice Requires="p14">
      <p:transition spd="slow" p14:dur="2000" advTm="104779"/>
    </mc:Choice>
    <mc:Fallback xmlns="">
      <p:transition spd="slow" advTm="10477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B67F-90AA-40A1-990D-5C5A73CC5899}"/>
              </a:ext>
            </a:extLst>
          </p:cNvPr>
          <p:cNvSpPr>
            <a:spLocks noGrp="1"/>
          </p:cNvSpPr>
          <p:nvPr>
            <p:ph type="title"/>
          </p:nvPr>
        </p:nvSpPr>
        <p:spPr>
          <a:xfrm>
            <a:off x="219635" y="2651029"/>
            <a:ext cx="2725271" cy="1325563"/>
          </a:xfrm>
        </p:spPr>
        <p:txBody>
          <a:bodyPr/>
          <a:lstStyle/>
          <a:p>
            <a:r>
              <a:rPr lang="en-US" dirty="0"/>
              <a:t>Questions?</a:t>
            </a:r>
          </a:p>
        </p:txBody>
      </p:sp>
      <p:grpSp>
        <p:nvGrpSpPr>
          <p:cNvPr id="7" name="Group 6">
            <a:extLst>
              <a:ext uri="{FF2B5EF4-FFF2-40B4-BE49-F238E27FC236}">
                <a16:creationId xmlns:a16="http://schemas.microsoft.com/office/drawing/2014/main" id="{DABF6BB4-B693-45F6-BDAC-9FD8FB2EEB79}"/>
              </a:ext>
            </a:extLst>
          </p:cNvPr>
          <p:cNvGrpSpPr/>
          <p:nvPr/>
        </p:nvGrpSpPr>
        <p:grpSpPr>
          <a:xfrm>
            <a:off x="3370730" y="34663"/>
            <a:ext cx="8821270" cy="6788674"/>
            <a:chOff x="3370730" y="34663"/>
            <a:chExt cx="8821270" cy="6788674"/>
          </a:xfrm>
        </p:grpSpPr>
        <p:pic>
          <p:nvPicPr>
            <p:cNvPr id="5" name="Picture 4" descr="A black cat with its mouth open&#10;&#10;Description automatically generated">
              <a:extLst>
                <a:ext uri="{FF2B5EF4-FFF2-40B4-BE49-F238E27FC236}">
                  <a16:creationId xmlns:a16="http://schemas.microsoft.com/office/drawing/2014/main" id="{2C5C1D38-9A65-4631-9D82-40BF454AD8DA}"/>
                </a:ext>
              </a:extLst>
            </p:cNvPr>
            <p:cNvPicPr>
              <a:picLocks noChangeAspect="1"/>
            </p:cNvPicPr>
            <p:nvPr/>
          </p:nvPicPr>
          <p:blipFill rotWithShape="1">
            <a:blip r:embed="rId2">
              <a:extLst>
                <a:ext uri="{28A0092B-C50C-407E-A947-70E740481C1C}">
                  <a14:useLocalDpi xmlns:a14="http://schemas.microsoft.com/office/drawing/2010/main" val="0"/>
                </a:ext>
              </a:extLst>
            </a:blip>
            <a:srcRect l="8923" t="9002" r="4659" b="2325"/>
            <a:stretch/>
          </p:blipFill>
          <p:spPr>
            <a:xfrm>
              <a:off x="3370730" y="34663"/>
              <a:ext cx="8821270" cy="6788674"/>
            </a:xfrm>
            <a:prstGeom prst="rect">
              <a:avLst/>
            </a:prstGeom>
          </p:spPr>
        </p:pic>
        <p:sp>
          <p:nvSpPr>
            <p:cNvPr id="6" name="Rectangle 5">
              <a:extLst>
                <a:ext uri="{FF2B5EF4-FFF2-40B4-BE49-F238E27FC236}">
                  <a16:creationId xmlns:a16="http://schemas.microsoft.com/office/drawing/2014/main" id="{5DB71D21-6BB9-4FBD-84A4-35AC74802CF1}"/>
                </a:ext>
              </a:extLst>
            </p:cNvPr>
            <p:cNvSpPr/>
            <p:nvPr/>
          </p:nvSpPr>
          <p:spPr>
            <a:xfrm>
              <a:off x="3666874" y="488185"/>
              <a:ext cx="2308103" cy="2585323"/>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Butler in the catnip</a:t>
              </a:r>
            </a:p>
          </p:txBody>
        </p:sp>
      </p:grpSp>
    </p:spTree>
    <p:extLst>
      <p:ext uri="{BB962C8B-B14F-4D97-AF65-F5344CB8AC3E}">
        <p14:creationId xmlns:p14="http://schemas.microsoft.com/office/powerpoint/2010/main" val="1916288153"/>
      </p:ext>
    </p:extLst>
  </p:cSld>
  <p:clrMapOvr>
    <a:masterClrMapping/>
  </p:clrMapOvr>
  <mc:AlternateContent xmlns:mc="http://schemas.openxmlformats.org/markup-compatibility/2006" xmlns:p14="http://schemas.microsoft.com/office/powerpoint/2010/main">
    <mc:Choice Requires="p14">
      <p:transition spd="slow" p14:dur="2000" advTm="19035"/>
    </mc:Choice>
    <mc:Fallback xmlns="">
      <p:transition spd="slow" advTm="1903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81AA1-7DBE-47D4-AAE0-5ED5EE3915E7}"/>
              </a:ext>
            </a:extLst>
          </p:cNvPr>
          <p:cNvPicPr>
            <a:picLocks noChangeAspect="1"/>
          </p:cNvPicPr>
          <p:nvPr/>
        </p:nvPicPr>
        <p:blipFill>
          <a:blip r:embed="rId2"/>
          <a:stretch>
            <a:fillRect/>
          </a:stretch>
        </p:blipFill>
        <p:spPr>
          <a:xfrm>
            <a:off x="1439055" y="634834"/>
            <a:ext cx="9248931" cy="5549358"/>
          </a:xfrm>
          <a:prstGeom prst="rect">
            <a:avLst/>
          </a:prstGeom>
        </p:spPr>
      </p:pic>
      <p:sp>
        <p:nvSpPr>
          <p:cNvPr id="9" name="TextBox 8">
            <a:extLst>
              <a:ext uri="{FF2B5EF4-FFF2-40B4-BE49-F238E27FC236}">
                <a16:creationId xmlns:a16="http://schemas.microsoft.com/office/drawing/2014/main" id="{B9BB2D4B-47A9-4296-B7EC-54E6C919DBE2}"/>
              </a:ext>
            </a:extLst>
          </p:cNvPr>
          <p:cNvSpPr txBox="1"/>
          <p:nvPr/>
        </p:nvSpPr>
        <p:spPr>
          <a:xfrm>
            <a:off x="8334778" y="6385985"/>
            <a:ext cx="2353208" cy="369332"/>
          </a:xfrm>
          <a:prstGeom prst="rect">
            <a:avLst/>
          </a:prstGeom>
          <a:noFill/>
        </p:spPr>
        <p:txBody>
          <a:bodyPr wrap="none" rtlCol="0">
            <a:spAutoFit/>
          </a:bodyPr>
          <a:lstStyle/>
          <a:p>
            <a:r>
              <a:rPr lang="en-US" dirty="0"/>
              <a:t>Source: Medical Xpress</a:t>
            </a:r>
          </a:p>
        </p:txBody>
      </p:sp>
    </p:spTree>
    <p:extLst>
      <p:ext uri="{BB962C8B-B14F-4D97-AF65-F5344CB8AC3E}">
        <p14:creationId xmlns:p14="http://schemas.microsoft.com/office/powerpoint/2010/main" val="4099893705"/>
      </p:ext>
    </p:extLst>
  </p:cSld>
  <p:clrMapOvr>
    <a:masterClrMapping/>
  </p:clrMapOvr>
  <mc:AlternateContent xmlns:mc="http://schemas.openxmlformats.org/markup-compatibility/2006" xmlns:p14="http://schemas.microsoft.com/office/powerpoint/2010/main">
    <mc:Choice Requires="p14">
      <p:transition spd="slow" p14:dur="2000" advTm="33235"/>
    </mc:Choice>
    <mc:Fallback xmlns="">
      <p:transition spd="slow" advTm="3323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can watch cherry blossoms of High Park live right now! (VIDEO)">
            <a:extLst>
              <a:ext uri="{FF2B5EF4-FFF2-40B4-BE49-F238E27FC236}">
                <a16:creationId xmlns:a16="http://schemas.microsoft.com/office/drawing/2014/main" id="{896DC13D-4855-4059-8933-E55A92162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1" y="269407"/>
            <a:ext cx="8286438" cy="55242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6E6476-1028-4975-859F-03662AB835B1}"/>
              </a:ext>
            </a:extLst>
          </p:cNvPr>
          <p:cNvSpPr txBox="1"/>
          <p:nvPr/>
        </p:nvSpPr>
        <p:spPr>
          <a:xfrm>
            <a:off x="7997580" y="6036030"/>
            <a:ext cx="2241639" cy="369332"/>
          </a:xfrm>
          <a:prstGeom prst="rect">
            <a:avLst/>
          </a:prstGeom>
          <a:noFill/>
        </p:spPr>
        <p:txBody>
          <a:bodyPr wrap="none" rtlCol="0">
            <a:spAutoFit/>
          </a:bodyPr>
          <a:lstStyle/>
          <a:p>
            <a:r>
              <a:rPr lang="en-US" dirty="0"/>
              <a:t>Source: CurioCity.com</a:t>
            </a:r>
          </a:p>
        </p:txBody>
      </p:sp>
    </p:spTree>
    <p:extLst>
      <p:ext uri="{BB962C8B-B14F-4D97-AF65-F5344CB8AC3E}">
        <p14:creationId xmlns:p14="http://schemas.microsoft.com/office/powerpoint/2010/main" val="2275503779"/>
      </p:ext>
    </p:extLst>
  </p:cSld>
  <p:clrMapOvr>
    <a:masterClrMapping/>
  </p:clrMapOvr>
  <mc:AlternateContent xmlns:mc="http://schemas.openxmlformats.org/markup-compatibility/2006" xmlns:p14="http://schemas.microsoft.com/office/powerpoint/2010/main">
    <mc:Choice Requires="p14">
      <p:transition spd="slow" p14:dur="2000" advTm="25913"/>
    </mc:Choice>
    <mc:Fallback xmlns="">
      <p:transition spd="slow" advTm="259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can watch cherry blossoms of High Park live right now! (VIDEO)">
            <a:extLst>
              <a:ext uri="{FF2B5EF4-FFF2-40B4-BE49-F238E27FC236}">
                <a16:creationId xmlns:a16="http://schemas.microsoft.com/office/drawing/2014/main" id="{896DC13D-4855-4059-8933-E55A92162D24}"/>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952781" y="257683"/>
            <a:ext cx="8286438" cy="55242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BF89C7-A82B-4405-B13D-E99247681FBA}"/>
              </a:ext>
            </a:extLst>
          </p:cNvPr>
          <p:cNvSpPr txBox="1"/>
          <p:nvPr/>
        </p:nvSpPr>
        <p:spPr>
          <a:xfrm>
            <a:off x="807155" y="1720840"/>
            <a:ext cx="10577689" cy="3416320"/>
          </a:xfrm>
          <a:prstGeom prst="rect">
            <a:avLst/>
          </a:prstGeom>
          <a:solidFill>
            <a:schemeClr val="bg1"/>
          </a:solidFill>
          <a:ln>
            <a:solidFill>
              <a:schemeClr val="tx1"/>
            </a:solidFill>
          </a:ln>
        </p:spPr>
        <p:txBody>
          <a:bodyPr wrap="square" rtlCol="0">
            <a:spAutoFit/>
          </a:bodyPr>
          <a:lstStyle/>
          <a:p>
            <a:r>
              <a:rPr lang="en-US" sz="5400" dirty="0"/>
              <a:t>“Opening up does not mean the outbreak is winding down. It means there is space for you in the ICU.” 							Dr. Scott </a:t>
            </a:r>
            <a:r>
              <a:rPr lang="en-US" sz="5400" dirty="0" err="1"/>
              <a:t>Weese</a:t>
            </a:r>
            <a:endParaRPr lang="en-US" sz="5400" dirty="0"/>
          </a:p>
        </p:txBody>
      </p:sp>
    </p:spTree>
    <p:extLst>
      <p:ext uri="{BB962C8B-B14F-4D97-AF65-F5344CB8AC3E}">
        <p14:creationId xmlns:p14="http://schemas.microsoft.com/office/powerpoint/2010/main" val="3960546140"/>
      </p:ext>
    </p:extLst>
  </p:cSld>
  <p:clrMapOvr>
    <a:masterClrMapping/>
  </p:clrMapOvr>
  <mc:AlternateContent xmlns:mc="http://schemas.openxmlformats.org/markup-compatibility/2006" xmlns:p14="http://schemas.microsoft.com/office/powerpoint/2010/main">
    <mc:Choice Requires="p14">
      <p:transition spd="slow" p14:dur="2000" advTm="18320"/>
    </mc:Choice>
    <mc:Fallback xmlns="">
      <p:transition spd="slow" advTm="183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B1D6D5-01C2-4C1C-886D-01F565BA6D95}"/>
              </a:ext>
            </a:extLst>
          </p:cNvPr>
          <p:cNvPicPr/>
          <p:nvPr/>
        </p:nvPicPr>
        <p:blipFill>
          <a:blip r:embed="rId2"/>
          <a:stretch>
            <a:fillRect/>
          </a:stretch>
        </p:blipFill>
        <p:spPr>
          <a:xfrm>
            <a:off x="1840089" y="301978"/>
            <a:ext cx="7666319" cy="6254044"/>
          </a:xfrm>
          <a:prstGeom prst="rect">
            <a:avLst/>
          </a:prstGeom>
        </p:spPr>
      </p:pic>
    </p:spTree>
    <p:extLst>
      <p:ext uri="{BB962C8B-B14F-4D97-AF65-F5344CB8AC3E}">
        <p14:creationId xmlns:p14="http://schemas.microsoft.com/office/powerpoint/2010/main" val="1595214190"/>
      </p:ext>
    </p:extLst>
  </p:cSld>
  <p:clrMapOvr>
    <a:masterClrMapping/>
  </p:clrMapOvr>
  <mc:AlternateContent xmlns:mc="http://schemas.openxmlformats.org/markup-compatibility/2006" xmlns:p14="http://schemas.microsoft.com/office/powerpoint/2010/main">
    <mc:Choice Requires="p14">
      <p:transition spd="slow" p14:dur="2000" advTm="56786"/>
    </mc:Choice>
    <mc:Fallback xmlns="">
      <p:transition spd="slow" advTm="5678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0C81-A69F-4311-BB4E-73C2F037CBD3}"/>
              </a:ext>
            </a:extLst>
          </p:cNvPr>
          <p:cNvSpPr>
            <a:spLocks noGrp="1"/>
          </p:cNvSpPr>
          <p:nvPr>
            <p:ph type="title"/>
          </p:nvPr>
        </p:nvSpPr>
        <p:spPr/>
        <p:txBody>
          <a:bodyPr/>
          <a:lstStyle/>
          <a:p>
            <a:r>
              <a:rPr lang="en-US" dirty="0"/>
              <a:t>Now it’s a waiting game…</a:t>
            </a:r>
          </a:p>
        </p:txBody>
      </p:sp>
      <p:sp>
        <p:nvSpPr>
          <p:cNvPr id="3" name="Content Placeholder 2">
            <a:extLst>
              <a:ext uri="{FF2B5EF4-FFF2-40B4-BE49-F238E27FC236}">
                <a16:creationId xmlns:a16="http://schemas.microsoft.com/office/drawing/2014/main" id="{B7FFADF5-9818-47F6-A10A-3BE9613F9DB2}"/>
              </a:ext>
            </a:extLst>
          </p:cNvPr>
          <p:cNvSpPr>
            <a:spLocks noGrp="1"/>
          </p:cNvSpPr>
          <p:nvPr>
            <p:ph idx="1"/>
          </p:nvPr>
        </p:nvSpPr>
        <p:spPr>
          <a:xfrm>
            <a:off x="838200" y="3021379"/>
            <a:ext cx="4601308" cy="1675667"/>
          </a:xfrm>
        </p:spPr>
        <p:txBody>
          <a:bodyPr/>
          <a:lstStyle/>
          <a:p>
            <a:r>
              <a:rPr lang="en-US" dirty="0"/>
              <a:t>Treatment</a:t>
            </a:r>
          </a:p>
          <a:p>
            <a:r>
              <a:rPr lang="en-US" dirty="0"/>
              <a:t>Vaccine</a:t>
            </a:r>
          </a:p>
          <a:p>
            <a:r>
              <a:rPr lang="en-US" dirty="0"/>
              <a:t>Herd immunity</a:t>
            </a:r>
          </a:p>
        </p:txBody>
      </p:sp>
      <p:pic>
        <p:nvPicPr>
          <p:cNvPr id="4" name="Picture 3">
            <a:extLst>
              <a:ext uri="{FF2B5EF4-FFF2-40B4-BE49-F238E27FC236}">
                <a16:creationId xmlns:a16="http://schemas.microsoft.com/office/drawing/2014/main" id="{30BF1E4C-E18F-4D16-AA30-1EFCC107AD9C}"/>
              </a:ext>
            </a:extLst>
          </p:cNvPr>
          <p:cNvPicPr>
            <a:picLocks noChangeAspect="1"/>
          </p:cNvPicPr>
          <p:nvPr/>
        </p:nvPicPr>
        <p:blipFill>
          <a:blip r:embed="rId2"/>
          <a:stretch>
            <a:fillRect/>
          </a:stretch>
        </p:blipFill>
        <p:spPr>
          <a:xfrm>
            <a:off x="4232030" y="1950143"/>
            <a:ext cx="7290797" cy="4102301"/>
          </a:xfrm>
          <a:prstGeom prst="rect">
            <a:avLst/>
          </a:prstGeom>
        </p:spPr>
      </p:pic>
    </p:spTree>
    <p:extLst>
      <p:ext uri="{BB962C8B-B14F-4D97-AF65-F5344CB8AC3E}">
        <p14:creationId xmlns:p14="http://schemas.microsoft.com/office/powerpoint/2010/main" val="1218053756"/>
      </p:ext>
    </p:extLst>
  </p:cSld>
  <p:clrMapOvr>
    <a:masterClrMapping/>
  </p:clrMapOvr>
  <mc:AlternateContent xmlns:mc="http://schemas.openxmlformats.org/markup-compatibility/2006" xmlns:p14="http://schemas.microsoft.com/office/powerpoint/2010/main">
    <mc:Choice Requires="p14">
      <p:transition spd="slow" p14:dur="2000" advTm="23322"/>
    </mc:Choice>
    <mc:Fallback xmlns="">
      <p:transition spd="slow" advTm="2332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65F901-B440-415C-816C-667A29DD20E4}"/>
              </a:ext>
            </a:extLst>
          </p:cNvPr>
          <p:cNvSpPr>
            <a:spLocks noGrp="1"/>
          </p:cNvSpPr>
          <p:nvPr>
            <p:ph idx="1"/>
          </p:nvPr>
        </p:nvSpPr>
        <p:spPr>
          <a:xfrm>
            <a:off x="838200" y="1825625"/>
            <a:ext cx="6441831" cy="4351338"/>
          </a:xfrm>
        </p:spPr>
        <p:txBody>
          <a:bodyPr/>
          <a:lstStyle/>
          <a:p>
            <a:pPr marL="0" indent="0">
              <a:buNone/>
            </a:pPr>
            <a:r>
              <a:rPr lang="en-US" dirty="0"/>
              <a:t>"It is so transmissible, and it is so widespread throughout the world, that even if our infections get well controlled and go down dramatically during the summer, there is virtually no chance it will be eradicated.” </a:t>
            </a:r>
          </a:p>
          <a:p>
            <a:pPr marL="0" indent="0">
              <a:buNone/>
            </a:pPr>
            <a:endParaRPr lang="en-US" dirty="0"/>
          </a:p>
          <a:p>
            <a:pPr marL="0" indent="0">
              <a:buNone/>
            </a:pPr>
            <a:r>
              <a:rPr lang="en-US" dirty="0"/>
              <a:t>		– Dr. Anthony </a:t>
            </a:r>
            <a:r>
              <a:rPr lang="en-US" dirty="0" err="1"/>
              <a:t>Fauci</a:t>
            </a:r>
            <a:r>
              <a:rPr lang="en-US" dirty="0"/>
              <a:t>, CDC</a:t>
            </a:r>
          </a:p>
        </p:txBody>
      </p:sp>
      <p:pic>
        <p:nvPicPr>
          <p:cNvPr id="1026" name="Picture 2" descr="Anthony S. Fauci, M.D. | NIH: National Institute of Allergy and ...">
            <a:extLst>
              <a:ext uri="{FF2B5EF4-FFF2-40B4-BE49-F238E27FC236}">
                <a16:creationId xmlns:a16="http://schemas.microsoft.com/office/drawing/2014/main" id="{0E9FFF34-977A-4190-BEED-8EB1C640B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6509" y="1198337"/>
            <a:ext cx="3907291" cy="487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244455"/>
      </p:ext>
    </p:extLst>
  </p:cSld>
  <p:clrMapOvr>
    <a:masterClrMapping/>
  </p:clrMapOvr>
  <mc:AlternateContent xmlns:mc="http://schemas.openxmlformats.org/markup-compatibility/2006" xmlns:p14="http://schemas.microsoft.com/office/powerpoint/2010/main">
    <mc:Choice Requires="p14">
      <p:transition spd="slow" p14:dur="2000" advTm="27807"/>
    </mc:Choice>
    <mc:Fallback xmlns="">
      <p:transition spd="slow" advTm="2780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30E2-B46F-4F73-97D0-F2367AA20D62}"/>
              </a:ext>
            </a:extLst>
          </p:cNvPr>
          <p:cNvSpPr>
            <a:spLocks noGrp="1"/>
          </p:cNvSpPr>
          <p:nvPr>
            <p:ph type="title"/>
          </p:nvPr>
        </p:nvSpPr>
        <p:spPr/>
        <p:txBody>
          <a:bodyPr/>
          <a:lstStyle/>
          <a:p>
            <a:r>
              <a:rPr lang="en-US" dirty="0"/>
              <a:t>Implications for THS operations</a:t>
            </a:r>
          </a:p>
        </p:txBody>
      </p:sp>
      <p:pic>
        <p:nvPicPr>
          <p:cNvPr id="4" name="Picture 3">
            <a:extLst>
              <a:ext uri="{FF2B5EF4-FFF2-40B4-BE49-F238E27FC236}">
                <a16:creationId xmlns:a16="http://schemas.microsoft.com/office/drawing/2014/main" id="{CF02D2F3-9A77-4813-9A15-E75E2045A30E}"/>
              </a:ext>
            </a:extLst>
          </p:cNvPr>
          <p:cNvPicPr/>
          <p:nvPr/>
        </p:nvPicPr>
        <p:blipFill>
          <a:blip r:embed="rId2"/>
          <a:stretch>
            <a:fillRect/>
          </a:stretch>
        </p:blipFill>
        <p:spPr>
          <a:xfrm>
            <a:off x="562708" y="1617785"/>
            <a:ext cx="10791092" cy="4875089"/>
          </a:xfrm>
          <a:prstGeom prst="rect">
            <a:avLst/>
          </a:prstGeom>
        </p:spPr>
      </p:pic>
      <p:cxnSp>
        <p:nvCxnSpPr>
          <p:cNvPr id="6" name="Straight Connector 5">
            <a:extLst>
              <a:ext uri="{FF2B5EF4-FFF2-40B4-BE49-F238E27FC236}">
                <a16:creationId xmlns:a16="http://schemas.microsoft.com/office/drawing/2014/main" id="{32D80636-00F0-4B8A-AC28-EF79B103C5BD}"/>
              </a:ext>
            </a:extLst>
          </p:cNvPr>
          <p:cNvCxnSpPr>
            <a:cxnSpLocks/>
          </p:cNvCxnSpPr>
          <p:nvPr/>
        </p:nvCxnSpPr>
        <p:spPr>
          <a:xfrm>
            <a:off x="838200" y="4935416"/>
            <a:ext cx="10515600" cy="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a16="http://schemas.microsoft.com/office/drawing/2014/main" id="{1D8925A1-D1A7-4F11-A04C-0A9169A5D0CE}"/>
              </a:ext>
            </a:extLst>
          </p:cNvPr>
          <p:cNvCxnSpPr/>
          <p:nvPr/>
        </p:nvCxnSpPr>
        <p:spPr>
          <a:xfrm>
            <a:off x="1230923" y="3985846"/>
            <a:ext cx="0" cy="3399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AFDDD07-8362-4EDD-8F6C-F2C25C67515A}"/>
              </a:ext>
            </a:extLst>
          </p:cNvPr>
          <p:cNvCxnSpPr/>
          <p:nvPr/>
        </p:nvCxnSpPr>
        <p:spPr>
          <a:xfrm>
            <a:off x="8522677" y="3962400"/>
            <a:ext cx="0" cy="3399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6556598-36B9-41DC-9FE5-9CC1A19D577B}"/>
              </a:ext>
            </a:extLst>
          </p:cNvPr>
          <p:cNvCxnSpPr/>
          <p:nvPr/>
        </p:nvCxnSpPr>
        <p:spPr>
          <a:xfrm>
            <a:off x="4888523" y="3962400"/>
            <a:ext cx="0" cy="3399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214690"/>
      </p:ext>
    </p:extLst>
  </p:cSld>
  <p:clrMapOvr>
    <a:masterClrMapping/>
  </p:clrMapOvr>
  <mc:AlternateContent xmlns:mc="http://schemas.openxmlformats.org/markup-compatibility/2006" xmlns:p14="http://schemas.microsoft.com/office/powerpoint/2010/main">
    <mc:Choice Requires="p14">
      <p:transition spd="slow" p14:dur="2000" advTm="99659"/>
    </mc:Choice>
    <mc:Fallback xmlns="">
      <p:transition spd="slow" advTm="9965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539</Words>
  <Application>Microsoft Office PowerPoint</Application>
  <PresentationFormat>Widescreen</PresentationFormat>
  <Paragraphs>69</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Infection Control Protocol: Additional Measures During COVID-19</vt:lpstr>
      <vt:lpstr>PowerPoint Presentation</vt:lpstr>
      <vt:lpstr>PowerPoint Presentation</vt:lpstr>
      <vt:lpstr>PowerPoint Presentation</vt:lpstr>
      <vt:lpstr>PowerPoint Presentation</vt:lpstr>
      <vt:lpstr>PowerPoint Presentation</vt:lpstr>
      <vt:lpstr>Now it’s a waiting game…</vt:lpstr>
      <vt:lpstr>PowerPoint Presentation</vt:lpstr>
      <vt:lpstr>Implications for THS operations</vt:lpstr>
      <vt:lpstr>How does SARS-CoV-2 spread?</vt:lpstr>
      <vt:lpstr>Why every individual matters</vt:lpstr>
      <vt:lpstr>Can we do this?</vt:lpstr>
      <vt:lpstr>PowerPoint Presentation</vt:lpstr>
      <vt:lpstr>PowerPoint Presentation</vt:lpstr>
      <vt:lpstr>PowerPoint Presentation</vt:lpstr>
      <vt:lpstr>One: Screening</vt:lpstr>
      <vt:lpstr>Two: Masks</vt:lpstr>
      <vt:lpstr>Two: Masks</vt:lpstr>
      <vt:lpstr>Three: Physical Distancing</vt:lpstr>
      <vt:lpstr>PowerPoint Presentation</vt:lpstr>
      <vt:lpstr>Four: Hygiene Measures</vt:lpstr>
      <vt:lpstr>SARS-CoV-2 survival times</vt:lpstr>
      <vt:lpstr>Practical Measures</vt:lpstr>
      <vt:lpstr>Five: Culture</vt:lpstr>
      <vt:lpstr>Other pieces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Jacobson</dc:creator>
  <cp:lastModifiedBy>Linda Jacobson</cp:lastModifiedBy>
  <cp:revision>50</cp:revision>
  <dcterms:created xsi:type="dcterms:W3CDTF">2020-05-20T22:09:43Z</dcterms:created>
  <dcterms:modified xsi:type="dcterms:W3CDTF">2020-06-02T19:51:51Z</dcterms:modified>
</cp:coreProperties>
</file>