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27"/>
  </p:notesMasterIdLst>
  <p:handoutMasterIdLst>
    <p:handoutMasterId r:id="rId28"/>
  </p:handout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1" r:id="rId20"/>
    <p:sldId id="273" r:id="rId21"/>
    <p:sldId id="274" r:id="rId22"/>
    <p:sldId id="275" r:id="rId23"/>
    <p:sldId id="276" r:id="rId24"/>
    <p:sldId id="279" r:id="rId25"/>
    <p:sldId id="278" r:id="rId26"/>
  </p:sldIdLst>
  <p:sldSz cx="13004800" cy="9753600"/>
  <p:notesSz cx="7026275" cy="931227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5C7107-71F7-4E50-B8E2-ADBD476159DE}" v="3" dt="2020-07-09T21:54:44.03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63899" autoAdjust="0"/>
  </p:normalViewPr>
  <p:slideViewPr>
    <p:cSldViewPr snapToGrid="0">
      <p:cViewPr varScale="1">
        <p:scale>
          <a:sx n="55" d="100"/>
          <a:sy n="55" d="100"/>
        </p:scale>
        <p:origin x="264" y="53"/>
      </p:cViewPr>
      <p:guideLst>
        <p:guide orient="horz" pos="3072"/>
        <p:guide pos="4096"/>
      </p:guideLst>
    </p:cSldViewPr>
  </p:slideViewPr>
  <p:notesTextViewPr>
    <p:cViewPr>
      <p:scale>
        <a:sx n="1" d="1"/>
        <a:sy n="1" d="1"/>
      </p:scale>
      <p:origin x="0" y="0"/>
    </p:cViewPr>
  </p:notesTextViewPr>
  <p:notesViewPr>
    <p:cSldViewPr snapToGrid="0">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7231"/>
          </a:xfrm>
          <a:prstGeom prst="rect">
            <a:avLst/>
          </a:prstGeom>
        </p:spPr>
        <p:txBody>
          <a:bodyPr vert="horz" lIns="93360" tIns="46680" rIns="93360" bIns="46680" rtlCol="0"/>
          <a:lstStyle>
            <a:lvl1pPr algn="l">
              <a:defRPr sz="1200"/>
            </a:lvl1pPr>
          </a:lstStyle>
          <a:p>
            <a:endParaRPr lang="en-CA" dirty="0"/>
          </a:p>
        </p:txBody>
      </p:sp>
      <p:sp>
        <p:nvSpPr>
          <p:cNvPr id="3" name="Date Placeholder 2"/>
          <p:cNvSpPr>
            <a:spLocks noGrp="1"/>
          </p:cNvSpPr>
          <p:nvPr>
            <p:ph type="dt" sz="quarter" idx="1"/>
          </p:nvPr>
        </p:nvSpPr>
        <p:spPr>
          <a:xfrm>
            <a:off x="3979930" y="0"/>
            <a:ext cx="3044719" cy="467231"/>
          </a:xfrm>
          <a:prstGeom prst="rect">
            <a:avLst/>
          </a:prstGeom>
        </p:spPr>
        <p:txBody>
          <a:bodyPr vert="horz" lIns="93360" tIns="46680" rIns="93360" bIns="46680" rtlCol="0"/>
          <a:lstStyle>
            <a:lvl1pPr algn="r">
              <a:defRPr sz="1200"/>
            </a:lvl1pPr>
          </a:lstStyle>
          <a:p>
            <a:fld id="{076E7D39-C70E-4C15-A814-F26895F71CA8}" type="datetimeFigureOut">
              <a:rPr lang="en-CA" smtClean="0"/>
              <a:t>2020-07-09</a:t>
            </a:fld>
            <a:endParaRPr lang="en-CA" dirty="0"/>
          </a:p>
        </p:txBody>
      </p:sp>
      <p:sp>
        <p:nvSpPr>
          <p:cNvPr id="4" name="Footer Placeholder 3"/>
          <p:cNvSpPr>
            <a:spLocks noGrp="1"/>
          </p:cNvSpPr>
          <p:nvPr>
            <p:ph type="ftr" sz="quarter" idx="2"/>
          </p:nvPr>
        </p:nvSpPr>
        <p:spPr>
          <a:xfrm>
            <a:off x="0" y="8845046"/>
            <a:ext cx="3044719" cy="467230"/>
          </a:xfrm>
          <a:prstGeom prst="rect">
            <a:avLst/>
          </a:prstGeom>
        </p:spPr>
        <p:txBody>
          <a:bodyPr vert="horz" lIns="93360" tIns="46680" rIns="93360" bIns="46680" rtlCol="0" anchor="b"/>
          <a:lstStyle>
            <a:lvl1pPr algn="l">
              <a:defRPr sz="1200"/>
            </a:lvl1pPr>
          </a:lstStyle>
          <a:p>
            <a:endParaRPr lang="en-CA" dirty="0"/>
          </a:p>
        </p:txBody>
      </p:sp>
      <p:sp>
        <p:nvSpPr>
          <p:cNvPr id="5" name="Slide Number Placeholder 4"/>
          <p:cNvSpPr>
            <a:spLocks noGrp="1"/>
          </p:cNvSpPr>
          <p:nvPr>
            <p:ph type="sldNum" sz="quarter" idx="3"/>
          </p:nvPr>
        </p:nvSpPr>
        <p:spPr>
          <a:xfrm>
            <a:off x="3979930" y="8845046"/>
            <a:ext cx="3044719" cy="467230"/>
          </a:xfrm>
          <a:prstGeom prst="rect">
            <a:avLst/>
          </a:prstGeom>
        </p:spPr>
        <p:txBody>
          <a:bodyPr vert="horz" lIns="93360" tIns="46680" rIns="93360" bIns="46680" rtlCol="0" anchor="b"/>
          <a:lstStyle>
            <a:lvl1pPr algn="r">
              <a:defRPr sz="1200"/>
            </a:lvl1pPr>
          </a:lstStyle>
          <a:p>
            <a:fld id="{4A17E8FB-0C65-430D-8F1A-7DDBB0C09684}" type="slidenum">
              <a:rPr lang="en-CA" smtClean="0"/>
              <a:t>‹#›</a:t>
            </a:fld>
            <a:endParaRPr lang="en-CA" dirty="0"/>
          </a:p>
        </p:txBody>
      </p:sp>
    </p:spTree>
    <p:extLst>
      <p:ext uri="{BB962C8B-B14F-4D97-AF65-F5344CB8AC3E}">
        <p14:creationId xmlns:p14="http://schemas.microsoft.com/office/powerpoint/2010/main" val="26991347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84275" y="698500"/>
            <a:ext cx="4657725" cy="3492500"/>
          </a:xfrm>
          <a:prstGeom prst="rect">
            <a:avLst/>
          </a:prstGeom>
        </p:spPr>
        <p:txBody>
          <a:bodyPr lIns="93360" tIns="46680" rIns="93360" bIns="46680"/>
          <a:lstStyle/>
          <a:p>
            <a:endParaRPr dirty="0"/>
          </a:p>
        </p:txBody>
      </p:sp>
      <p:sp>
        <p:nvSpPr>
          <p:cNvPr id="117" name="Shape 117"/>
          <p:cNvSpPr>
            <a:spLocks noGrp="1"/>
          </p:cNvSpPr>
          <p:nvPr>
            <p:ph type="body" sz="quarter" idx="1"/>
          </p:nvPr>
        </p:nvSpPr>
        <p:spPr>
          <a:xfrm>
            <a:off x="936837" y="4423331"/>
            <a:ext cx="5152602" cy="4190524"/>
          </a:xfrm>
          <a:prstGeom prst="rect">
            <a:avLst/>
          </a:prstGeom>
        </p:spPr>
        <p:txBody>
          <a:bodyPr lIns="93360" tIns="46680" rIns="93360" bIns="46680"/>
          <a:lstStyle/>
          <a:p>
            <a:endParaRPr/>
          </a:p>
        </p:txBody>
      </p:sp>
    </p:spTree>
    <p:extLst>
      <p:ext uri="{BB962C8B-B14F-4D97-AF65-F5344CB8AC3E}">
        <p14:creationId xmlns:p14="http://schemas.microsoft.com/office/powerpoint/2010/main" val="2817470781"/>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diffen.com/difference/Their_vs_Ther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mj-lt"/>
              <a:buAutoNum type="arabicPeriod"/>
            </a:pPr>
            <a:r>
              <a:rPr lang="en-CA" sz="1200" baseline="0" dirty="0">
                <a:latin typeface="Arial" panose="020B0604020202020204" pitchFamily="34" charset="0"/>
                <a:cs typeface="Arial" panose="020B0604020202020204" pitchFamily="34" charset="0"/>
              </a:rPr>
              <a:t>Introduce yourselves</a:t>
            </a:r>
          </a:p>
          <a:p>
            <a:pPr marL="457200" indent="-457200">
              <a:buFont typeface="+mj-lt"/>
              <a:buAutoNum type="arabicPeriod"/>
            </a:pPr>
            <a:r>
              <a:rPr lang="en-CA" sz="1200" baseline="0" dirty="0">
                <a:latin typeface="Arial" panose="020B0604020202020204" pitchFamily="34" charset="0"/>
                <a:cs typeface="Arial" panose="020B0604020202020204" pitchFamily="34" charset="0"/>
              </a:rPr>
              <a:t>Have participants introduce themselves – name and position</a:t>
            </a:r>
          </a:p>
          <a:p>
            <a:pPr marL="457200" indent="-457200">
              <a:buFont typeface="+mj-lt"/>
              <a:buAutoNum type="arabicPeriod"/>
            </a:pPr>
            <a:r>
              <a:rPr lang="en-CA" sz="1200" baseline="0" dirty="0">
                <a:latin typeface="Arial" panose="020B0604020202020204" pitchFamily="34" charset="0"/>
                <a:cs typeface="Arial" panose="020B0604020202020204" pitchFamily="34" charset="0"/>
              </a:rPr>
              <a:t>Agenda – 3 service concepts implemented for all staff</a:t>
            </a:r>
          </a:p>
          <a:p>
            <a:pPr marL="457200" indent="-457200">
              <a:buFont typeface="+mj-lt"/>
              <a:buAutoNum type="arabicPeriod"/>
            </a:pPr>
            <a:r>
              <a:rPr lang="en-CA" sz="1200" baseline="0" dirty="0">
                <a:latin typeface="Arial" panose="020B0604020202020204" pitchFamily="34" charset="0"/>
                <a:cs typeface="Arial" panose="020B0604020202020204" pitchFamily="34" charset="0"/>
              </a:rPr>
              <a:t>Encourage participation</a:t>
            </a:r>
          </a:p>
          <a:p>
            <a:pPr marL="457200" indent="-457200">
              <a:buFont typeface="+mj-lt"/>
              <a:buAutoNum type="arabicPeriod"/>
            </a:pPr>
            <a:r>
              <a:rPr lang="en-CA" sz="1200" baseline="0" dirty="0">
                <a:latin typeface="Arial" panose="020B0604020202020204" pitchFamily="34" charset="0"/>
                <a:cs typeface="Arial" panose="020B0604020202020204" pitchFamily="34" charset="0"/>
              </a:rPr>
              <a:t>Explain parking lot (optional)</a:t>
            </a:r>
          </a:p>
          <a:p>
            <a:pPr marL="457200" indent="-457200">
              <a:buFont typeface="+mj-lt"/>
              <a:buAutoNum type="arabicPeriod"/>
            </a:pPr>
            <a:endParaRPr lang="en-CA" baseline="0" dirty="0"/>
          </a:p>
          <a:p>
            <a:pPr marL="457200" indent="-457200">
              <a:buFont typeface="Arial" panose="020B0604020202020204" pitchFamily="34" charset="0"/>
              <a:buChar char="•"/>
            </a:pPr>
            <a:endParaRPr lang="en-CA" baseline="0" dirty="0"/>
          </a:p>
          <a:p>
            <a:pPr marL="457200" lvl="2" indent="-457200">
              <a:buAutoNum type="arabicPeriod"/>
            </a:pPr>
            <a:endParaRPr lang="en-CA" baseline="0" dirty="0"/>
          </a:p>
          <a:p>
            <a:pPr marL="0" indent="0">
              <a:buNone/>
            </a:pPr>
            <a:endParaRPr lang="en-CA" baseline="0" dirty="0"/>
          </a:p>
        </p:txBody>
      </p:sp>
    </p:spTree>
    <p:extLst>
      <p:ext uri="{BB962C8B-B14F-4D97-AF65-F5344CB8AC3E}">
        <p14:creationId xmlns:p14="http://schemas.microsoft.com/office/powerpoint/2010/main" val="1300514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prstGeom prst="rect">
            <a:avLst/>
          </a:prstGeom>
        </p:spPr>
        <p:txBody>
          <a:bodyPr/>
          <a:lstStyle/>
          <a:p>
            <a:endParaRPr dirty="0"/>
          </a:p>
        </p:txBody>
      </p:sp>
      <p:sp>
        <p:nvSpPr>
          <p:cNvPr id="169" name="Shape 169"/>
          <p:cNvSpPr>
            <a:spLocks noGrp="1"/>
          </p:cNvSpPr>
          <p:nvPr>
            <p:ph type="body" sz="quarter" idx="1"/>
          </p:nvPr>
        </p:nvSpPr>
        <p:spPr>
          <a:prstGeom prst="rect">
            <a:avLst/>
          </a:prstGeom>
        </p:spPr>
        <p:txBody>
          <a:bodyPr/>
          <a:lstStyle/>
          <a:p>
            <a:r>
              <a:rPr lang="en-CA" sz="1200" b="1" dirty="0">
                <a:solidFill>
                  <a:srgbClr val="FF0000"/>
                </a:solidFill>
                <a:effectLst/>
                <a:latin typeface="Arial" panose="020B0604020202020204" pitchFamily="34" charset="0"/>
                <a:ea typeface="Helvetica Neue"/>
                <a:cs typeface="Arial" panose="020B0604020202020204" pitchFamily="34" charset="0"/>
                <a:sym typeface="Helvetica Neue"/>
              </a:rPr>
              <a:t>BREAK INTO GROUPS OF 3</a:t>
            </a:r>
          </a:p>
          <a:p>
            <a:endParaRPr lang="en-CA" sz="1200" b="1" dirty="0">
              <a:effectLst/>
              <a:latin typeface="Arial" panose="020B0604020202020204" pitchFamily="34" charset="0"/>
              <a:ea typeface="Helvetica Neue"/>
              <a:cs typeface="Arial" panose="020B0604020202020204" pitchFamily="34" charset="0"/>
              <a:sym typeface="Helvetica Neue"/>
            </a:endParaRPr>
          </a:p>
          <a:p>
            <a:pPr lvl="0"/>
            <a:r>
              <a:rPr lang="en-CA" sz="1200" dirty="0">
                <a:effectLst/>
                <a:latin typeface="Arial" panose="020B0604020202020204" pitchFamily="34" charset="0"/>
                <a:ea typeface="Helvetica Neue"/>
                <a:cs typeface="Arial" panose="020B0604020202020204" pitchFamily="34" charset="0"/>
                <a:sym typeface="Helvetica Neue"/>
              </a:rPr>
              <a:t>The Three R’s</a:t>
            </a:r>
          </a:p>
          <a:p>
            <a:pPr marL="171450" lvl="0" indent="-17145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Guideline to begin/continue a conversation when addressing the concerns of another individual</a:t>
            </a:r>
          </a:p>
          <a:p>
            <a:pPr lvl="0"/>
            <a:endParaRPr lang="en-CA" sz="1200" dirty="0">
              <a:effectLst/>
              <a:latin typeface="Arial" panose="020B0604020202020204" pitchFamily="34" charset="0"/>
              <a:ea typeface="Helvetica Neue"/>
              <a:cs typeface="Arial" panose="020B0604020202020204" pitchFamily="34" charset="0"/>
              <a:sym typeface="Helvetica Neue"/>
            </a:endParaRPr>
          </a:p>
          <a:p>
            <a:pPr marL="171450" lvl="0" indent="-17145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RECOGNIZE what individual might be experiencing as point of concern or distress.</a:t>
            </a:r>
          </a:p>
          <a:p>
            <a:pPr marL="171450" lvl="1" indent="-171450">
              <a:buFont typeface="Courier New" panose="02070309020205020404" pitchFamily="49" charset="0"/>
              <a:buChar char="o"/>
            </a:pPr>
            <a:r>
              <a:rPr lang="en-CA" sz="1200" dirty="0">
                <a:effectLst/>
                <a:latin typeface="Arial" panose="020B0604020202020204" pitchFamily="34" charset="0"/>
                <a:ea typeface="Helvetica Neue"/>
                <a:cs typeface="Arial" panose="020B0604020202020204" pitchFamily="34" charset="0"/>
                <a:sym typeface="Helvetica Neue"/>
              </a:rPr>
              <a:t>Might be aspect of environment or situation at hand, misinterpretation, or a perception they have</a:t>
            </a:r>
          </a:p>
          <a:p>
            <a:pPr marL="171450" lvl="1" indent="-171450">
              <a:buFont typeface="Courier New" panose="02070309020205020404" pitchFamily="49" charset="0"/>
              <a:buChar char="o"/>
            </a:pPr>
            <a:r>
              <a:rPr lang="en-CA" sz="1200" dirty="0">
                <a:effectLst/>
                <a:latin typeface="Arial" panose="020B0604020202020204" pitchFamily="34" charset="0"/>
                <a:ea typeface="Helvetica Neue"/>
                <a:cs typeface="Arial" panose="020B0604020202020204" pitchFamily="34" charset="0"/>
                <a:sym typeface="Helvetica Neue"/>
              </a:rPr>
              <a:t>Listen to what they are saying and try to empathetically understand what the concern is</a:t>
            </a:r>
          </a:p>
          <a:p>
            <a:pPr marL="171450" lvl="1" indent="-171450">
              <a:buFont typeface="Courier New" panose="02070309020205020404" pitchFamily="49" charset="0"/>
              <a:buChar char="o"/>
            </a:pPr>
            <a:endParaRPr lang="en-CA" sz="1200" dirty="0">
              <a:effectLst/>
              <a:latin typeface="Arial" panose="020B0604020202020204" pitchFamily="34" charset="0"/>
              <a:ea typeface="Helvetica Neue"/>
              <a:cs typeface="Arial" panose="020B0604020202020204" pitchFamily="34" charset="0"/>
              <a:sym typeface="Helvetica Neue"/>
            </a:endParaRPr>
          </a:p>
          <a:p>
            <a:pPr marL="171450" lvl="0" indent="-17145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RESPOND EMPATHETICALLY - either aligning with how they might be feeling, relating through a shared experience, or being completely truthful if this is new to you and you can’t begin to imagine what they are going through</a:t>
            </a:r>
          </a:p>
          <a:p>
            <a:pPr marL="171450" lvl="0" indent="-171450">
              <a:buFont typeface="Arial" panose="020B0604020202020204" pitchFamily="34" charset="0"/>
              <a:buChar char="•"/>
            </a:pPr>
            <a:endParaRPr lang="en-CA" sz="1200" dirty="0">
              <a:effectLst/>
              <a:latin typeface="Arial" panose="020B0604020202020204" pitchFamily="34" charset="0"/>
              <a:ea typeface="Helvetica Neue"/>
              <a:cs typeface="Arial" panose="020B0604020202020204" pitchFamily="34" charset="0"/>
              <a:sym typeface="Helvetica Neue"/>
            </a:endParaRPr>
          </a:p>
          <a:p>
            <a:pPr marL="171450" lvl="0" indent="-17145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REASSURE the individual there is some form a solution or answer.</a:t>
            </a:r>
          </a:p>
          <a:p>
            <a:pPr marL="171450" lvl="1" indent="-171450">
              <a:buFont typeface="Courier New" panose="02070309020205020404" pitchFamily="49" charset="0"/>
              <a:buChar char="o"/>
            </a:pPr>
            <a:r>
              <a:rPr lang="en-CA" sz="1200" dirty="0">
                <a:effectLst/>
                <a:latin typeface="Arial" panose="020B0604020202020204" pitchFamily="34" charset="0"/>
                <a:ea typeface="Helvetica Neue"/>
                <a:cs typeface="Arial" panose="020B0604020202020204" pitchFamily="34" charset="0"/>
                <a:sym typeface="Helvetica Neue"/>
              </a:rPr>
              <a:t>Does not always mean will be the perfect or most desired answer</a:t>
            </a:r>
          </a:p>
          <a:p>
            <a:pPr marL="171450" lvl="1" indent="-171450">
              <a:buFont typeface="Courier New" panose="02070309020205020404" pitchFamily="49" charset="0"/>
              <a:buChar char="o"/>
            </a:pPr>
            <a:r>
              <a:rPr lang="en-CA" sz="1200" dirty="0">
                <a:effectLst/>
                <a:latin typeface="Arial" panose="020B0604020202020204" pitchFamily="34" charset="0"/>
                <a:ea typeface="Helvetica Neue"/>
                <a:cs typeface="Arial" panose="020B0604020202020204" pitchFamily="34" charset="0"/>
                <a:sym typeface="Helvetica Neue"/>
              </a:rPr>
              <a:t>Genuinely show that you are doing everything you can to help in the most appropriate manner – this is what matters.</a:t>
            </a:r>
          </a:p>
          <a:p>
            <a:pPr lvl="0"/>
            <a:endParaRPr lang="en-CA" sz="1200" dirty="0">
              <a:effectLst/>
              <a:latin typeface="Arial" panose="020B0604020202020204" pitchFamily="34" charset="0"/>
              <a:ea typeface="Helvetica Neue"/>
              <a:cs typeface="Arial" panose="020B0604020202020204" pitchFamily="34" charset="0"/>
              <a:sym typeface="Helvetica Neue"/>
            </a:endParaRPr>
          </a:p>
          <a:p>
            <a:pPr lvl="0"/>
            <a:r>
              <a:rPr lang="en-CA" sz="1200" dirty="0">
                <a:effectLst/>
                <a:latin typeface="Arial" panose="020B0604020202020204" pitchFamily="34" charset="0"/>
                <a:ea typeface="Helvetica Neue"/>
                <a:cs typeface="Arial" panose="020B0604020202020204" pitchFamily="34" charset="0"/>
                <a:sym typeface="Helvetica Neue"/>
              </a:rPr>
              <a:t>BE GENUINE</a:t>
            </a:r>
          </a:p>
          <a:p>
            <a:r>
              <a:rPr lang="en-CA" sz="1200" dirty="0">
                <a:effectLst/>
                <a:latin typeface="Arial" panose="020B0604020202020204" pitchFamily="34" charset="0"/>
                <a:ea typeface="Helvetica Neue"/>
                <a:cs typeface="Arial" panose="020B0604020202020204" pitchFamily="34" charset="0"/>
                <a:sym typeface="Helvetica Neue"/>
              </a:rPr>
              <a:t> </a:t>
            </a:r>
          </a:p>
          <a:p>
            <a:r>
              <a:rPr lang="en-CA" sz="1200" i="1" dirty="0">
                <a:effectLst/>
                <a:latin typeface="Arial" panose="020B0604020202020204" pitchFamily="34" charset="0"/>
                <a:ea typeface="Helvetica Neue"/>
                <a:cs typeface="Arial" panose="020B0604020202020204" pitchFamily="34" charset="0"/>
                <a:sym typeface="Helvetica Neue"/>
              </a:rPr>
              <a:t>Example - individual missed out on a dog they wanted to adopt</a:t>
            </a:r>
            <a:endParaRPr lang="en-CA" sz="1200" dirty="0">
              <a:effectLst/>
              <a:latin typeface="Arial" panose="020B0604020202020204" pitchFamily="34" charset="0"/>
              <a:ea typeface="Helvetica Neue"/>
              <a:cs typeface="Arial" panose="020B0604020202020204" pitchFamily="34" charset="0"/>
              <a:sym typeface="Helvetica Neue"/>
            </a:endParaRPr>
          </a:p>
          <a:p>
            <a:r>
              <a:rPr lang="en-CA" sz="1200" dirty="0">
                <a:effectLst/>
                <a:latin typeface="Arial" panose="020B0604020202020204" pitchFamily="34" charset="0"/>
                <a:ea typeface="Helvetica Neue"/>
                <a:cs typeface="Arial" panose="020B0604020202020204" pitchFamily="34" charset="0"/>
                <a:sym typeface="Helvetica Neue"/>
              </a:rPr>
              <a:t> </a:t>
            </a:r>
          </a:p>
          <a:p>
            <a:endParaRPr lang="en-CA" dirty="0"/>
          </a:p>
          <a:p>
            <a:endParaRPr lang="en-CA" dirty="0"/>
          </a:p>
          <a:p>
            <a:endParaRPr lang="en-CA" dirty="0"/>
          </a:p>
        </p:txBody>
      </p:sp>
    </p:spTree>
    <p:extLst>
      <p:ext uri="{BB962C8B-B14F-4D97-AF65-F5344CB8AC3E}">
        <p14:creationId xmlns:p14="http://schemas.microsoft.com/office/powerpoint/2010/main" val="3019759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prstGeom prst="rect">
            <a:avLst/>
          </a:prstGeom>
        </p:spPr>
        <p:txBody>
          <a:bodyPr/>
          <a:lstStyle/>
          <a:p>
            <a:endParaRPr dirty="0"/>
          </a:p>
        </p:txBody>
      </p:sp>
      <p:sp>
        <p:nvSpPr>
          <p:cNvPr id="176" name="Shape 176"/>
          <p:cNvSpPr>
            <a:spLocks noGrp="1"/>
          </p:cNvSpPr>
          <p:nvPr>
            <p:ph type="body" sz="quarter" idx="1"/>
          </p:nvPr>
        </p:nvSpPr>
        <p:spPr>
          <a:prstGeom prst="rect">
            <a:avLst/>
          </a:prstGeom>
        </p:spPr>
        <p:txBody>
          <a:bodyPr/>
          <a:lstStyle/>
          <a:p>
            <a:r>
              <a:rPr lang="en-CA" sz="1200" baseline="0" dirty="0">
                <a:latin typeface="Arial" panose="020B0604020202020204" pitchFamily="34" charset="0"/>
                <a:cs typeface="Arial" panose="020B0604020202020204" pitchFamily="34" charset="0"/>
              </a:rPr>
              <a:t>Missed out on a dog they wanted to adopted: </a:t>
            </a:r>
            <a:endParaRPr lang="en-CA" sz="1200" dirty="0">
              <a:latin typeface="Arial" panose="020B0604020202020204" pitchFamily="34" charset="0"/>
              <a:cs typeface="Arial" panose="020B0604020202020204" pitchFamily="34" charset="0"/>
            </a:endParaRPr>
          </a:p>
          <a:p>
            <a:endParaRPr lang="en-CA"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CA" sz="1200" b="1" dirty="0">
                <a:effectLst/>
                <a:latin typeface="Arial" panose="020B0604020202020204" pitchFamily="34" charset="0"/>
                <a:ea typeface="Helvetica Neue"/>
                <a:cs typeface="Arial" panose="020B0604020202020204" pitchFamily="34" charset="0"/>
                <a:sym typeface="Helvetica Neue"/>
              </a:rPr>
              <a:t>Recognize </a:t>
            </a:r>
          </a:p>
          <a:p>
            <a:r>
              <a:rPr lang="en-CA" sz="1200" b="1" dirty="0">
                <a:effectLst/>
                <a:latin typeface="Arial" panose="020B0604020202020204" pitchFamily="34" charset="0"/>
                <a:ea typeface="Helvetica Neue"/>
                <a:cs typeface="Arial" panose="020B0604020202020204" pitchFamily="34" charset="0"/>
                <a:sym typeface="Helvetica Neue"/>
              </a:rPr>
              <a:t> </a:t>
            </a:r>
            <a:endParaRPr lang="en-CA" sz="1200" dirty="0">
              <a:effectLst/>
              <a:latin typeface="Arial" panose="020B0604020202020204" pitchFamily="34" charset="0"/>
              <a:ea typeface="Helvetica Neue"/>
              <a:cs typeface="Arial" panose="020B0604020202020204" pitchFamily="34" charset="0"/>
              <a:sym typeface="Helvetica Neue"/>
            </a:endParaRPr>
          </a:p>
          <a:p>
            <a:r>
              <a:rPr lang="en-CA" sz="1200" b="1" dirty="0">
                <a:effectLst/>
                <a:latin typeface="Arial" panose="020B0604020202020204" pitchFamily="34" charset="0"/>
                <a:ea typeface="Helvetica Neue"/>
                <a:cs typeface="Arial" panose="020B0604020202020204" pitchFamily="34" charset="0"/>
                <a:sym typeface="Helvetica Neue"/>
              </a:rPr>
              <a:t>Respond Empathetically </a:t>
            </a:r>
          </a:p>
          <a:p>
            <a:r>
              <a:rPr lang="en-CA" sz="1200" b="1" dirty="0">
                <a:effectLst/>
                <a:latin typeface="Arial" panose="020B0604020202020204" pitchFamily="34" charset="0"/>
                <a:ea typeface="Helvetica Neue"/>
                <a:cs typeface="Arial" panose="020B0604020202020204" pitchFamily="34" charset="0"/>
                <a:sym typeface="Helvetica Neue"/>
              </a:rPr>
              <a:t> </a:t>
            </a:r>
            <a:endParaRPr lang="en-CA" sz="1200" dirty="0">
              <a:effectLst/>
              <a:latin typeface="Arial" panose="020B0604020202020204" pitchFamily="34" charset="0"/>
              <a:ea typeface="Helvetica Neue"/>
              <a:cs typeface="Arial" panose="020B0604020202020204" pitchFamily="34" charset="0"/>
              <a:sym typeface="Helvetica Neue"/>
            </a:endParaRPr>
          </a:p>
          <a:p>
            <a:r>
              <a:rPr lang="en-CA" sz="1200" b="1" dirty="0">
                <a:effectLst/>
                <a:latin typeface="Arial" panose="020B0604020202020204" pitchFamily="34" charset="0"/>
                <a:ea typeface="Helvetica Neue"/>
                <a:cs typeface="Arial" panose="020B0604020202020204" pitchFamily="34" charset="0"/>
                <a:sym typeface="Helvetica Neue"/>
              </a:rPr>
              <a:t>Reassure – </a:t>
            </a:r>
            <a:r>
              <a:rPr lang="en-CA" sz="1200" i="1" dirty="0">
                <a:effectLst/>
                <a:latin typeface="Arial" panose="020B0604020202020204" pitchFamily="34" charset="0"/>
                <a:ea typeface="Helvetica Neue"/>
                <a:cs typeface="Arial" panose="020B0604020202020204" pitchFamily="34" charset="0"/>
                <a:sym typeface="Helvetica Neue"/>
              </a:rPr>
              <a:t>(or take you to someone who can help you - warm handoff) or how about fostering a puppy</a:t>
            </a:r>
          </a:p>
          <a:p>
            <a:endParaRPr lang="en-US" sz="1200" i="1" dirty="0">
              <a:effectLst/>
              <a:latin typeface="Arial" panose="020B0604020202020204" pitchFamily="34" charset="0"/>
              <a:cs typeface="Arial" panose="020B0604020202020204" pitchFamily="34" charset="0"/>
              <a:sym typeface="Helvetica Neue"/>
            </a:endParaRPr>
          </a:p>
          <a:p>
            <a:r>
              <a:rPr lang="en-US" sz="1200" i="1" dirty="0">
                <a:effectLst/>
                <a:latin typeface="Arial" panose="020B0604020202020204" pitchFamily="34" charset="0"/>
                <a:cs typeface="Arial" panose="020B0604020202020204" pitchFamily="34" charset="0"/>
                <a:sym typeface="Helvetica Neue"/>
              </a:rPr>
              <a:t>Too</a:t>
            </a:r>
            <a:r>
              <a:rPr lang="en-US" sz="1200" i="1" baseline="0" dirty="0">
                <a:effectLst/>
                <a:latin typeface="Arial" panose="020B0604020202020204" pitchFamily="34" charset="0"/>
                <a:cs typeface="Arial" panose="020B0604020202020204" pitchFamily="34" charset="0"/>
                <a:sym typeface="Helvetica Neue"/>
              </a:rPr>
              <a:t> easy to jump to excuses or solutions – important to connect first</a:t>
            </a:r>
            <a:endParaRP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8860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dirty="0">
                <a:solidFill>
                  <a:srgbClr val="FF0000"/>
                </a:solidFill>
                <a:effectLst/>
                <a:latin typeface="Arial" panose="020B0604020202020204" pitchFamily="34" charset="0"/>
                <a:ea typeface="Helvetica Neue"/>
                <a:cs typeface="Arial" panose="020B0604020202020204" pitchFamily="34" charset="0"/>
                <a:sym typeface="Helvetica Neue"/>
              </a:rPr>
              <a:t>Activity</a:t>
            </a:r>
            <a:endParaRPr lang="en-CA" sz="1200" dirty="0">
              <a:solidFill>
                <a:srgbClr val="FF0000"/>
              </a:solidFill>
              <a:effectLst/>
              <a:latin typeface="Arial" panose="020B0604020202020204" pitchFamily="34" charset="0"/>
              <a:ea typeface="Helvetica Neue"/>
              <a:cs typeface="Arial" panose="020B0604020202020204" pitchFamily="34" charset="0"/>
              <a:sym typeface="Helvetica Neue"/>
            </a:endParaRPr>
          </a:p>
          <a:p>
            <a:r>
              <a:rPr lang="en-CA" sz="1200" dirty="0">
                <a:effectLst/>
                <a:latin typeface="Arial" panose="020B0604020202020204" pitchFamily="34" charset="0"/>
                <a:ea typeface="Helvetica Neue"/>
                <a:cs typeface="Arial" panose="020B0604020202020204" pitchFamily="34" charset="0"/>
                <a:sym typeface="Helvetica Neue"/>
              </a:rPr>
              <a:t>In groups of 3:</a:t>
            </a:r>
          </a:p>
          <a:p>
            <a:pPr marL="342900" lvl="0" indent="-34290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Client to read out the complaint and expand on it if moved to do so</a:t>
            </a:r>
          </a:p>
          <a:p>
            <a:pPr marL="342900" lvl="0" indent="-34290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Employee will respond using 3 R’s</a:t>
            </a:r>
          </a:p>
          <a:p>
            <a:pPr marL="342900" lvl="0" indent="-34290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Observer will provide feedback to Employee on their use of the 3 R’s</a:t>
            </a:r>
          </a:p>
          <a:p>
            <a:r>
              <a:rPr lang="en-CA" sz="1200" dirty="0">
                <a:effectLst/>
                <a:latin typeface="Arial" panose="020B0604020202020204" pitchFamily="34" charset="0"/>
                <a:ea typeface="Helvetica Neue"/>
                <a:cs typeface="Arial" panose="020B0604020202020204" pitchFamily="34" charset="0"/>
                <a:sym typeface="Helvetica Neue"/>
              </a:rPr>
              <a:t> </a:t>
            </a:r>
          </a:p>
          <a:p>
            <a:pPr marL="0" marR="0" lvl="0" indent="0" defTabSz="457200" eaLnBrk="1" fontAlgn="auto" latinLnBrk="0" hangingPunct="1">
              <a:lnSpc>
                <a:spcPct val="117999"/>
              </a:lnSpc>
              <a:spcBef>
                <a:spcPts val="0"/>
              </a:spcBef>
              <a:spcAft>
                <a:spcPts val="0"/>
              </a:spcAft>
              <a:buClrTx/>
              <a:buSzTx/>
              <a:buFontTx/>
              <a:buNone/>
              <a:tabLst/>
              <a:defRPr/>
            </a:pPr>
            <a:r>
              <a:rPr lang="en-CA" sz="1200" dirty="0">
                <a:effectLst/>
                <a:latin typeface="Arial" panose="020B0604020202020204" pitchFamily="34" charset="0"/>
                <a:ea typeface="Helvetica Neue"/>
                <a:cs typeface="Arial" panose="020B0604020202020204" pitchFamily="34" charset="0"/>
                <a:sym typeface="Helvetica Neue"/>
              </a:rPr>
              <a:t>5 minutes for 1</a:t>
            </a:r>
            <a:r>
              <a:rPr lang="en-CA" sz="1200" baseline="30000" dirty="0">
                <a:effectLst/>
                <a:latin typeface="Arial" panose="020B0604020202020204" pitchFamily="34" charset="0"/>
                <a:ea typeface="Helvetica Neue"/>
                <a:cs typeface="Arial" panose="020B0604020202020204" pitchFamily="34" charset="0"/>
                <a:sym typeface="Helvetica Neue"/>
              </a:rPr>
              <a:t>st</a:t>
            </a:r>
            <a:r>
              <a:rPr lang="en-CA" sz="1200" dirty="0">
                <a:effectLst/>
                <a:latin typeface="Arial" panose="020B0604020202020204" pitchFamily="34" charset="0"/>
                <a:ea typeface="Helvetica Neue"/>
                <a:cs typeface="Arial" panose="020B0604020202020204" pitchFamily="34" charset="0"/>
                <a:sym typeface="Helvetica Neue"/>
              </a:rPr>
              <a:t> </a:t>
            </a:r>
            <a:r>
              <a:rPr lang="en-CA" sz="1200" baseline="0" dirty="0">
                <a:effectLst/>
                <a:latin typeface="Arial" panose="020B0604020202020204" pitchFamily="34" charset="0"/>
                <a:ea typeface="Helvetica Neue"/>
                <a:cs typeface="Arial" panose="020B0604020202020204" pitchFamily="34" charset="0"/>
                <a:sym typeface="Helvetica Neue"/>
              </a:rPr>
              <a:t>e</a:t>
            </a:r>
            <a:r>
              <a:rPr lang="en-CA" sz="1200" dirty="0">
                <a:effectLst/>
                <a:latin typeface="Arial" panose="020B0604020202020204" pitchFamily="34" charset="0"/>
                <a:ea typeface="Helvetica Neue"/>
                <a:cs typeface="Arial" panose="020B0604020202020204" pitchFamily="34" charset="0"/>
                <a:sym typeface="Helvetica Neue"/>
              </a:rPr>
              <a:t>xample (Note: remember to walk amongst the groups)</a:t>
            </a:r>
          </a:p>
          <a:p>
            <a:endParaRPr lang="en-CA" sz="1200" b="1" dirty="0">
              <a:solidFill>
                <a:srgbClr val="FF0000"/>
              </a:solidFill>
              <a:effectLst/>
              <a:latin typeface="Arial" panose="020B0604020202020204" pitchFamily="34" charset="0"/>
              <a:ea typeface="Helvetica Neue"/>
              <a:cs typeface="Arial" panose="020B0604020202020204" pitchFamily="34" charset="0"/>
              <a:sym typeface="Helvetica Neue"/>
            </a:endParaRPr>
          </a:p>
          <a:p>
            <a:r>
              <a:rPr lang="en-CA" sz="1200" b="1" dirty="0">
                <a:solidFill>
                  <a:srgbClr val="FF0000"/>
                </a:solidFill>
                <a:effectLst/>
                <a:latin typeface="Arial" panose="020B0604020202020204" pitchFamily="34" charset="0"/>
                <a:ea typeface="Helvetica Neue"/>
                <a:cs typeface="Arial" panose="020B0604020202020204" pitchFamily="34" charset="0"/>
                <a:sym typeface="Helvetica Neue"/>
              </a:rPr>
              <a:t>Take up with whole group</a:t>
            </a:r>
            <a:endParaRPr lang="en-CA" sz="1200" dirty="0">
              <a:solidFill>
                <a:srgbClr val="FF0000"/>
              </a:solidFill>
              <a:effectLst/>
              <a:latin typeface="Arial" panose="020B0604020202020204" pitchFamily="34" charset="0"/>
              <a:ea typeface="Helvetica Neue"/>
              <a:cs typeface="Arial" panose="020B0604020202020204" pitchFamily="34" charset="0"/>
              <a:sym typeface="Helvetica Neue"/>
            </a:endParaRPr>
          </a:p>
          <a:p>
            <a:pPr marL="342900" lvl="0" indent="-34290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How did that feel for the people who were the Employees?</a:t>
            </a:r>
          </a:p>
          <a:p>
            <a:pPr marL="342900" lvl="0" indent="-34290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Does anyone want to share their response?</a:t>
            </a:r>
          </a:p>
          <a:p>
            <a:r>
              <a:rPr lang="en-CA" sz="1200" u="sng" dirty="0">
                <a:effectLst/>
                <a:latin typeface="Arial" panose="020B0604020202020204" pitchFamily="34" charset="0"/>
                <a:ea typeface="Helvetica Neue"/>
                <a:cs typeface="Arial" panose="020B0604020202020204" pitchFamily="34" charset="0"/>
                <a:sym typeface="Helvetica Neue"/>
              </a:rPr>
              <a:t>Possible Activity Example:</a:t>
            </a:r>
          </a:p>
          <a:p>
            <a:r>
              <a:rPr lang="en-CA" sz="1200" i="1" dirty="0">
                <a:effectLst/>
                <a:latin typeface="Arial" panose="020B0604020202020204" pitchFamily="34" charset="0"/>
                <a:ea typeface="Helvetica Neue"/>
                <a:cs typeface="Arial" panose="020B0604020202020204" pitchFamily="34" charset="0"/>
                <a:sym typeface="Helvetica Neue"/>
              </a:rPr>
              <a:t>Recognize – That is terrible to hear you’ve been waiting for so long, that must be frustrating</a:t>
            </a:r>
            <a:endParaRPr lang="en-CA" sz="1200" dirty="0">
              <a:effectLst/>
              <a:latin typeface="Arial" panose="020B0604020202020204" pitchFamily="34" charset="0"/>
              <a:ea typeface="Helvetica Neue"/>
              <a:cs typeface="Arial" panose="020B0604020202020204" pitchFamily="34" charset="0"/>
              <a:sym typeface="Helvetica Neue"/>
            </a:endParaRPr>
          </a:p>
          <a:p>
            <a:r>
              <a:rPr lang="en-CA" sz="1200" i="1" dirty="0">
                <a:effectLst/>
                <a:latin typeface="Arial" panose="020B0604020202020204" pitchFamily="34" charset="0"/>
                <a:ea typeface="Helvetica Neue"/>
                <a:cs typeface="Arial" panose="020B0604020202020204" pitchFamily="34" charset="0"/>
                <a:sym typeface="Helvetica Neue"/>
              </a:rPr>
              <a:t>Respond Empathetically – I get so annoyed when I’m waiting in line myself, especially when it doesn’t seem it’s too busy </a:t>
            </a:r>
            <a:endParaRPr lang="en-CA" sz="1200" dirty="0">
              <a:effectLst/>
              <a:latin typeface="Arial" panose="020B0604020202020204" pitchFamily="34" charset="0"/>
              <a:ea typeface="Helvetica Neue"/>
              <a:cs typeface="Arial" panose="020B0604020202020204" pitchFamily="34" charset="0"/>
              <a:sym typeface="Helvetica Neue"/>
            </a:endParaRPr>
          </a:p>
          <a:p>
            <a:r>
              <a:rPr lang="en-CA" sz="1200" i="1" dirty="0">
                <a:effectLst/>
                <a:latin typeface="Arial" panose="020B0604020202020204" pitchFamily="34" charset="0"/>
                <a:ea typeface="Helvetica Neue"/>
                <a:cs typeface="Arial" panose="020B0604020202020204" pitchFamily="34" charset="0"/>
                <a:sym typeface="Helvetica Neue"/>
              </a:rPr>
              <a:t>Reassure – Let me check in with the department staff and see what the hold-up is and try to get someone to help you out</a:t>
            </a:r>
            <a:endParaRPr lang="en-CA" dirty="0"/>
          </a:p>
          <a:p>
            <a:pPr marL="0" indent="0">
              <a:buNone/>
            </a:pPr>
            <a:endParaRPr lang="en-CA" dirty="0"/>
          </a:p>
        </p:txBody>
      </p:sp>
    </p:spTree>
    <p:extLst>
      <p:ext uri="{BB962C8B-B14F-4D97-AF65-F5344CB8AC3E}">
        <p14:creationId xmlns:p14="http://schemas.microsoft.com/office/powerpoint/2010/main" val="1151077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dirty="0">
                <a:effectLst/>
                <a:latin typeface="Arial" panose="020B0604020202020204" pitchFamily="34" charset="0"/>
                <a:ea typeface="Helvetica Neue"/>
                <a:cs typeface="Arial" panose="020B0604020202020204" pitchFamily="34" charset="0"/>
                <a:sym typeface="Helvetica Neue"/>
              </a:rPr>
              <a:t>Participants switch roles </a:t>
            </a:r>
            <a:r>
              <a:rPr lang="en-CA" sz="1200" i="1" dirty="0">
                <a:effectLst/>
                <a:latin typeface="Arial" panose="020B0604020202020204" pitchFamily="34" charset="0"/>
                <a:ea typeface="Helvetica Neue"/>
                <a:cs typeface="Arial" panose="020B0604020202020204" pitchFamily="34" charset="0"/>
                <a:sym typeface="Helvetica Neue"/>
              </a:rPr>
              <a:t> - </a:t>
            </a:r>
            <a:r>
              <a:rPr lang="en-CA" sz="1200" dirty="0">
                <a:effectLst/>
                <a:latin typeface="Arial" panose="020B0604020202020204" pitchFamily="34" charset="0"/>
                <a:ea typeface="Helvetica Neue"/>
                <a:cs typeface="Arial" panose="020B0604020202020204" pitchFamily="34" charset="0"/>
                <a:sym typeface="Helvetica Neue"/>
              </a:rPr>
              <a:t>5 minutes for 2</a:t>
            </a:r>
            <a:r>
              <a:rPr lang="en-CA" sz="1200" baseline="30000" dirty="0">
                <a:effectLst/>
                <a:latin typeface="Arial" panose="020B0604020202020204" pitchFamily="34" charset="0"/>
                <a:ea typeface="Helvetica Neue"/>
                <a:cs typeface="Arial" panose="020B0604020202020204" pitchFamily="34" charset="0"/>
                <a:sym typeface="Helvetica Neue"/>
              </a:rPr>
              <a:t>nd</a:t>
            </a:r>
            <a:r>
              <a:rPr lang="en-CA" sz="1200" dirty="0">
                <a:effectLst/>
                <a:latin typeface="Arial" panose="020B0604020202020204" pitchFamily="34" charset="0"/>
                <a:ea typeface="Helvetica Neue"/>
                <a:cs typeface="Arial" panose="020B0604020202020204" pitchFamily="34" charset="0"/>
                <a:sym typeface="Helvetica Neue"/>
              </a:rPr>
              <a:t> example (Note: remember to walk amongst the groups)</a:t>
            </a:r>
          </a:p>
          <a:p>
            <a:endParaRPr lang="en-CA" sz="1200" b="1" dirty="0">
              <a:effectLst/>
              <a:latin typeface="Arial" panose="020B0604020202020204" pitchFamily="34" charset="0"/>
              <a:ea typeface="Helvetica Neue"/>
              <a:cs typeface="Arial" panose="020B0604020202020204" pitchFamily="34" charset="0"/>
              <a:sym typeface="Helvetica Neue"/>
            </a:endParaRPr>
          </a:p>
          <a:p>
            <a:r>
              <a:rPr lang="en-CA" sz="1200" b="1" dirty="0">
                <a:solidFill>
                  <a:srgbClr val="FF0000"/>
                </a:solidFill>
                <a:effectLst/>
                <a:latin typeface="Arial" panose="020B0604020202020204" pitchFamily="34" charset="0"/>
                <a:ea typeface="Helvetica Neue"/>
                <a:cs typeface="Arial" panose="020B0604020202020204" pitchFamily="34" charset="0"/>
                <a:sym typeface="Helvetica Neue"/>
              </a:rPr>
              <a:t>Take up with whole group</a:t>
            </a:r>
            <a:endParaRPr lang="en-CA" sz="1200" dirty="0">
              <a:solidFill>
                <a:srgbClr val="FF0000"/>
              </a:solidFill>
              <a:effectLst/>
              <a:latin typeface="Arial" panose="020B0604020202020204" pitchFamily="34" charset="0"/>
              <a:ea typeface="Helvetica Neue"/>
              <a:cs typeface="Arial" panose="020B0604020202020204" pitchFamily="34" charset="0"/>
              <a:sym typeface="Helvetica Neue"/>
            </a:endParaRPr>
          </a:p>
          <a:p>
            <a:pPr lvl="0"/>
            <a:r>
              <a:rPr lang="en-CA" sz="1200" i="1" dirty="0">
                <a:effectLst/>
                <a:latin typeface="Arial" panose="020B0604020202020204" pitchFamily="34" charset="0"/>
                <a:ea typeface="Helvetica Neue"/>
                <a:cs typeface="Arial" panose="020B0604020202020204" pitchFamily="34" charset="0"/>
                <a:sym typeface="Helvetica Neue"/>
              </a:rPr>
              <a:t>Does anyone want to share their response/experience?</a:t>
            </a:r>
          </a:p>
          <a:p>
            <a:r>
              <a:rPr lang="en-CA" sz="1100" u="sng" dirty="0">
                <a:effectLst/>
                <a:latin typeface="Arial" panose="020B0604020202020204" pitchFamily="34" charset="0"/>
                <a:ea typeface="Helvetica Neue"/>
                <a:cs typeface="Arial" panose="020B0604020202020204" pitchFamily="34" charset="0"/>
                <a:sym typeface="Helvetica Neue"/>
              </a:rPr>
              <a:t>Possible Activity Example:</a:t>
            </a:r>
          </a:p>
          <a:p>
            <a:r>
              <a:rPr lang="en-CA" sz="1100" i="1" dirty="0">
                <a:effectLst/>
                <a:latin typeface="Arial" panose="020B0604020202020204" pitchFamily="34" charset="0"/>
                <a:ea typeface="Helvetica Neue"/>
                <a:cs typeface="Arial" panose="020B0604020202020204" pitchFamily="34" charset="0"/>
                <a:sym typeface="Helvetica Neue"/>
              </a:rPr>
              <a:t>Rec – Veterinary bills can be so expensive and difficult to manage, especially since these things are so unexpected</a:t>
            </a:r>
            <a:endParaRPr lang="en-CA" sz="1100" dirty="0">
              <a:effectLst/>
              <a:latin typeface="Arial" panose="020B0604020202020204" pitchFamily="34" charset="0"/>
              <a:ea typeface="Helvetica Neue"/>
              <a:cs typeface="Arial" panose="020B0604020202020204" pitchFamily="34" charset="0"/>
              <a:sym typeface="Helvetica Neue"/>
            </a:endParaRPr>
          </a:p>
          <a:p>
            <a:r>
              <a:rPr lang="en-CA" sz="1100" i="1" dirty="0">
                <a:effectLst/>
                <a:latin typeface="Arial" panose="020B0604020202020204" pitchFamily="34" charset="0"/>
                <a:ea typeface="Helvetica Neue"/>
                <a:cs typeface="Arial" panose="020B0604020202020204" pitchFamily="34" charset="0"/>
                <a:sym typeface="Helvetica Neue"/>
              </a:rPr>
              <a:t>Res – I know when my dog got sick, I was in a full panic on how I would be able to afford the care for him</a:t>
            </a:r>
            <a:endParaRPr lang="en-CA" sz="1100" dirty="0">
              <a:effectLst/>
              <a:latin typeface="Arial" panose="020B0604020202020204" pitchFamily="34" charset="0"/>
              <a:ea typeface="Helvetica Neue"/>
              <a:cs typeface="Arial" panose="020B0604020202020204" pitchFamily="34" charset="0"/>
              <a:sym typeface="Helvetica Neue"/>
            </a:endParaRPr>
          </a:p>
          <a:p>
            <a:r>
              <a:rPr lang="en-CA" sz="1100" i="1" dirty="0">
                <a:effectLst/>
                <a:latin typeface="Arial" panose="020B0604020202020204" pitchFamily="34" charset="0"/>
                <a:ea typeface="Helvetica Neue"/>
                <a:cs typeface="Arial" panose="020B0604020202020204" pitchFamily="34" charset="0"/>
                <a:sym typeface="Helvetica Neue"/>
              </a:rPr>
              <a:t>Rea – While we can’t provide care for free as we have a lot of homeless pets to help, we’ll do everything we can to work with you on a fair price for services and get your pup feeling better </a:t>
            </a:r>
            <a:endParaRPr lang="en-CA" sz="1100" dirty="0">
              <a:effectLst/>
              <a:latin typeface="Arial" panose="020B0604020202020204" pitchFamily="34" charset="0"/>
              <a:ea typeface="Helvetica Neue"/>
              <a:cs typeface="Arial" panose="020B0604020202020204" pitchFamily="34" charset="0"/>
              <a:sym typeface="Helvetica Neue"/>
            </a:endParaRPr>
          </a:p>
          <a:p>
            <a:r>
              <a:rPr lang="en-CA" sz="1200" b="1" dirty="0">
                <a:effectLst/>
                <a:latin typeface="Arial" panose="020B0604020202020204" pitchFamily="34" charset="0"/>
                <a:ea typeface="Helvetica Neue"/>
                <a:cs typeface="Arial" panose="020B0604020202020204" pitchFamily="34" charset="0"/>
                <a:sym typeface="Helvetica Neue"/>
              </a:rPr>
              <a:t> </a:t>
            </a:r>
            <a:endParaRPr lang="en-CA" sz="1200" dirty="0">
              <a:effectLst/>
              <a:latin typeface="Arial" panose="020B0604020202020204" pitchFamily="34" charset="0"/>
              <a:ea typeface="Helvetica Neue"/>
              <a:cs typeface="Arial" panose="020B0604020202020204" pitchFamily="34" charset="0"/>
              <a:sym typeface="Helvetica Neue"/>
            </a:endParaRPr>
          </a:p>
          <a:p>
            <a:pPr lvl="0"/>
            <a:r>
              <a:rPr lang="en-CA" sz="1200" u="sng" dirty="0">
                <a:effectLst/>
                <a:latin typeface="Arial" panose="020B0604020202020204" pitchFamily="34" charset="0"/>
                <a:ea typeface="Helvetica Neue"/>
                <a:cs typeface="Arial" panose="020B0604020202020204" pitchFamily="34" charset="0"/>
                <a:sym typeface="Helvetica Neue"/>
              </a:rPr>
              <a:t>Avoid solution-oriented focus - </a:t>
            </a:r>
            <a:r>
              <a:rPr lang="en-CA" sz="1200" dirty="0">
                <a:effectLst/>
                <a:latin typeface="Arial" panose="020B0604020202020204" pitchFamily="34" charset="0"/>
                <a:ea typeface="Helvetica Neue"/>
                <a:cs typeface="Arial" panose="020B0604020202020204" pitchFamily="34" charset="0"/>
                <a:sym typeface="Helvetica Neue"/>
              </a:rPr>
              <a:t>May seem</a:t>
            </a:r>
            <a:r>
              <a:rPr lang="en-CA" sz="1200" baseline="0" dirty="0">
                <a:effectLst/>
                <a:latin typeface="Arial" panose="020B0604020202020204" pitchFamily="34" charset="0"/>
                <a:ea typeface="Helvetica Neue"/>
                <a:cs typeface="Arial" panose="020B0604020202020204" pitchFamily="34" charset="0"/>
                <a:sym typeface="Helvetica Neue"/>
              </a:rPr>
              <a:t> </a:t>
            </a:r>
            <a:r>
              <a:rPr lang="en-CA" sz="1200" dirty="0">
                <a:effectLst/>
                <a:latin typeface="Arial" panose="020B0604020202020204" pitchFamily="34" charset="0"/>
                <a:ea typeface="Helvetica Neue"/>
                <a:cs typeface="Arial" panose="020B0604020202020204" pitchFamily="34" charset="0"/>
                <a:sym typeface="Helvetica Neue"/>
              </a:rPr>
              <a:t>easier to solve problem - doesn’t always satisfy upset client</a:t>
            </a:r>
            <a:r>
              <a:rPr lang="en-CA" sz="1200" baseline="0" dirty="0">
                <a:effectLst/>
                <a:latin typeface="Arial" panose="020B0604020202020204" pitchFamily="34" charset="0"/>
                <a:ea typeface="Helvetica Neue"/>
                <a:cs typeface="Arial" panose="020B0604020202020204" pitchFamily="34" charset="0"/>
                <a:sym typeface="Helvetica Neue"/>
              </a:rPr>
              <a:t> who </a:t>
            </a:r>
            <a:r>
              <a:rPr lang="en-CA" sz="1200" dirty="0">
                <a:effectLst/>
                <a:latin typeface="Arial" panose="020B0604020202020204" pitchFamily="34" charset="0"/>
                <a:ea typeface="Helvetica Neue"/>
                <a:cs typeface="Arial" panose="020B0604020202020204" pitchFamily="34" charset="0"/>
                <a:sym typeface="Helvetica Neue"/>
              </a:rPr>
              <a:t>wants to be heard.</a:t>
            </a:r>
          </a:p>
          <a:p>
            <a:pPr marL="342900" lvl="0" indent="-34290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Take time to engage and empathize before problem solving - if go straight to payment plan or manager approved discount it doesn’t address emotions</a:t>
            </a:r>
          </a:p>
          <a:p>
            <a:pPr marL="0" indent="0">
              <a:buFontTx/>
              <a:buNone/>
            </a:pPr>
            <a:endParaRPr lang="en-CA" dirty="0"/>
          </a:p>
        </p:txBody>
      </p:sp>
    </p:spTree>
    <p:extLst>
      <p:ext uri="{BB962C8B-B14F-4D97-AF65-F5344CB8AC3E}">
        <p14:creationId xmlns:p14="http://schemas.microsoft.com/office/powerpoint/2010/main" val="1475250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dirty="0">
                <a:effectLst/>
                <a:latin typeface="Arial" panose="020B0604020202020204" pitchFamily="34" charset="0"/>
                <a:ea typeface="Helvetica Neue"/>
                <a:cs typeface="Arial" panose="020B0604020202020204" pitchFamily="34" charset="0"/>
                <a:sym typeface="Helvetica Neue"/>
              </a:rPr>
              <a:t>Participants switch roles - last example </a:t>
            </a:r>
            <a:r>
              <a:rPr lang="en-CA" sz="1200" dirty="0">
                <a:effectLst/>
                <a:latin typeface="Arial" panose="020B0604020202020204" pitchFamily="34" charset="0"/>
                <a:ea typeface="Helvetica Neue"/>
                <a:cs typeface="Arial" panose="020B0604020202020204" pitchFamily="34" charset="0"/>
                <a:sym typeface="Helvetica Neue"/>
              </a:rPr>
              <a:t>5 minutes for 3</a:t>
            </a:r>
            <a:r>
              <a:rPr lang="en-CA" sz="1200" baseline="30000" dirty="0">
                <a:effectLst/>
                <a:latin typeface="Arial" panose="020B0604020202020204" pitchFamily="34" charset="0"/>
                <a:ea typeface="Helvetica Neue"/>
                <a:cs typeface="Arial" panose="020B0604020202020204" pitchFamily="34" charset="0"/>
                <a:sym typeface="Helvetica Neue"/>
              </a:rPr>
              <a:t>rd</a:t>
            </a:r>
            <a:r>
              <a:rPr lang="en-CA" sz="1200" dirty="0">
                <a:effectLst/>
                <a:latin typeface="Arial" panose="020B0604020202020204" pitchFamily="34" charset="0"/>
                <a:ea typeface="Helvetica Neue"/>
                <a:cs typeface="Arial" panose="020B0604020202020204" pitchFamily="34" charset="0"/>
                <a:sym typeface="Helvetica Neue"/>
              </a:rPr>
              <a:t> example (Note: remember to walk amongst the groups)</a:t>
            </a:r>
          </a:p>
          <a:p>
            <a:r>
              <a:rPr lang="en-CA" sz="1200" i="1" dirty="0">
                <a:effectLst/>
                <a:latin typeface="Arial" panose="020B0604020202020204" pitchFamily="34" charset="0"/>
                <a:ea typeface="Helvetica Neue"/>
                <a:cs typeface="Arial" panose="020B0604020202020204" pitchFamily="34" charset="0"/>
                <a:sym typeface="Helvetica Neue"/>
              </a:rPr>
              <a:t> </a:t>
            </a:r>
            <a:endParaRPr lang="en-CA" sz="1200" dirty="0">
              <a:effectLst/>
              <a:latin typeface="Arial" panose="020B0604020202020204" pitchFamily="34" charset="0"/>
              <a:ea typeface="Helvetica Neue"/>
              <a:cs typeface="Arial" panose="020B0604020202020204" pitchFamily="34" charset="0"/>
              <a:sym typeface="Helvetica Neue"/>
            </a:endParaRPr>
          </a:p>
          <a:p>
            <a:r>
              <a:rPr lang="en-CA" sz="1200" b="1" dirty="0">
                <a:effectLst/>
                <a:latin typeface="Arial" panose="020B0604020202020204" pitchFamily="34" charset="0"/>
                <a:ea typeface="Helvetica Neue"/>
                <a:cs typeface="Arial" panose="020B0604020202020204" pitchFamily="34" charset="0"/>
                <a:sym typeface="Helvetica Neue"/>
              </a:rPr>
              <a:t>Take up with whole group</a:t>
            </a:r>
            <a:endParaRPr lang="en-CA" sz="1200" dirty="0">
              <a:effectLst/>
              <a:latin typeface="Arial" panose="020B0604020202020204" pitchFamily="34" charset="0"/>
              <a:ea typeface="Helvetica Neue"/>
              <a:cs typeface="Arial" panose="020B0604020202020204" pitchFamily="34" charset="0"/>
              <a:sym typeface="Helvetica Neue"/>
            </a:endParaRPr>
          </a:p>
          <a:p>
            <a:r>
              <a:rPr lang="en-CA" sz="1200" dirty="0">
                <a:effectLst/>
                <a:latin typeface="Arial" panose="020B0604020202020204" pitchFamily="34" charset="0"/>
                <a:ea typeface="Helvetica Neue"/>
                <a:cs typeface="Arial" panose="020B0604020202020204" pitchFamily="34" charset="0"/>
                <a:sym typeface="Helvetica Neue"/>
              </a:rPr>
              <a:t> </a:t>
            </a:r>
          </a:p>
          <a:p>
            <a:r>
              <a:rPr lang="en-CA" sz="1200" dirty="0">
                <a:effectLst/>
                <a:latin typeface="Arial" panose="020B0604020202020204" pitchFamily="34" charset="0"/>
                <a:ea typeface="Helvetica Neue"/>
                <a:cs typeface="Arial" panose="020B0604020202020204" pitchFamily="34" charset="0"/>
                <a:sym typeface="Helvetica Neue"/>
              </a:rPr>
              <a:t>Possible Activity Example:</a:t>
            </a:r>
          </a:p>
          <a:p>
            <a:r>
              <a:rPr lang="en-CA" sz="1200" i="1" dirty="0">
                <a:effectLst/>
                <a:latin typeface="Arial" panose="020B0604020202020204" pitchFamily="34" charset="0"/>
                <a:ea typeface="Helvetica Neue"/>
                <a:cs typeface="Arial" panose="020B0604020202020204" pitchFamily="34" charset="0"/>
                <a:sym typeface="Helvetica Neue"/>
              </a:rPr>
              <a:t>Rec – Oh my gosh, I know! Milo is such a cutie.</a:t>
            </a:r>
            <a:endParaRPr lang="en-CA" sz="1200" dirty="0">
              <a:effectLst/>
              <a:latin typeface="Arial" panose="020B0604020202020204" pitchFamily="34" charset="0"/>
              <a:ea typeface="Helvetica Neue"/>
              <a:cs typeface="Arial" panose="020B0604020202020204" pitchFamily="34" charset="0"/>
              <a:sym typeface="Helvetica Neue"/>
            </a:endParaRPr>
          </a:p>
          <a:p>
            <a:r>
              <a:rPr lang="en-CA" sz="1200" i="1" dirty="0">
                <a:effectLst/>
                <a:latin typeface="Arial" panose="020B0604020202020204" pitchFamily="34" charset="0"/>
                <a:ea typeface="Helvetica Neue"/>
                <a:cs typeface="Arial" panose="020B0604020202020204" pitchFamily="34" charset="0"/>
                <a:sym typeface="Helvetica Neue"/>
              </a:rPr>
              <a:t>Res – Working here and loving animals as I do I just want to pet all them all day long</a:t>
            </a:r>
            <a:endParaRPr lang="en-CA" sz="1200" dirty="0">
              <a:effectLst/>
              <a:latin typeface="Arial" panose="020B0604020202020204" pitchFamily="34" charset="0"/>
              <a:ea typeface="Helvetica Neue"/>
              <a:cs typeface="Arial" panose="020B0604020202020204" pitchFamily="34" charset="0"/>
              <a:sym typeface="Helvetica Neue"/>
            </a:endParaRPr>
          </a:p>
          <a:p>
            <a:r>
              <a:rPr lang="en-CA" sz="1200" i="1" dirty="0">
                <a:effectLst/>
                <a:latin typeface="Arial" panose="020B0604020202020204" pitchFamily="34" charset="0"/>
                <a:ea typeface="Helvetica Neue"/>
                <a:cs typeface="Arial" panose="020B0604020202020204" pitchFamily="34" charset="0"/>
                <a:sym typeface="Helvetica Neue"/>
              </a:rPr>
              <a:t>Rea – But it’s actually very stressful for the animal having all these visitors petting them and it can also spread diseases.  Let me introduce you to our awesome adoption team, they will be able to walk you through all the steps needed to meet the dogs – as a bonus, it will be in a room or outside, not just through the bars! </a:t>
            </a:r>
            <a:endParaRPr lang="en-CA" sz="1200" dirty="0">
              <a:effectLst/>
              <a:latin typeface="Arial" panose="020B0604020202020204" pitchFamily="34" charset="0"/>
              <a:ea typeface="Helvetica Neue"/>
              <a:cs typeface="Arial" panose="020B0604020202020204" pitchFamily="34" charset="0"/>
              <a:sym typeface="Helvetica Neue"/>
            </a:endParaRPr>
          </a:p>
          <a:p>
            <a:r>
              <a:rPr lang="en-CA" sz="1200" dirty="0">
                <a:effectLst/>
                <a:latin typeface="Arial" panose="020B0604020202020204" pitchFamily="34" charset="0"/>
                <a:ea typeface="Helvetica Neue"/>
                <a:cs typeface="Arial" panose="020B0604020202020204" pitchFamily="34" charset="0"/>
                <a:sym typeface="Helvetica Neue"/>
              </a:rPr>
              <a:t> </a:t>
            </a:r>
          </a:p>
          <a:p>
            <a:pPr lvl="0"/>
            <a:r>
              <a:rPr lang="en-CA" sz="1200" dirty="0">
                <a:effectLst/>
                <a:latin typeface="Arial" panose="020B0604020202020204" pitchFamily="34" charset="0"/>
                <a:ea typeface="Helvetica Neue"/>
                <a:cs typeface="Arial" panose="020B0604020202020204" pitchFamily="34" charset="0"/>
                <a:sym typeface="Helvetica Neue"/>
              </a:rPr>
              <a:t>Discussion about not just stating the rules, exercise the 3 R’s</a:t>
            </a:r>
          </a:p>
          <a:p>
            <a:pPr lvl="0"/>
            <a:r>
              <a:rPr lang="en-CA" sz="1200" dirty="0">
                <a:effectLst/>
                <a:latin typeface="Arial" panose="020B0604020202020204" pitchFamily="34" charset="0"/>
                <a:ea typeface="Helvetica Neue"/>
                <a:cs typeface="Arial" panose="020B0604020202020204" pitchFamily="34" charset="0"/>
                <a:sym typeface="Helvetica Neue"/>
              </a:rPr>
              <a:t>3 R’s vs. Informing </a:t>
            </a:r>
          </a:p>
          <a:p>
            <a:r>
              <a:rPr lang="en-CA" sz="1200" dirty="0">
                <a:effectLst/>
                <a:latin typeface="Arial" panose="020B0604020202020204" pitchFamily="34" charset="0"/>
                <a:ea typeface="Helvetica Neue"/>
                <a:cs typeface="Arial" panose="020B0604020202020204" pitchFamily="34" charset="0"/>
                <a:sym typeface="Helvetica Neue"/>
              </a:rPr>
              <a:t> </a:t>
            </a:r>
            <a:endParaRPr lang="en-CA" dirty="0"/>
          </a:p>
        </p:txBody>
      </p:sp>
    </p:spTree>
    <p:extLst>
      <p:ext uri="{BB962C8B-B14F-4D97-AF65-F5344CB8AC3E}">
        <p14:creationId xmlns:p14="http://schemas.microsoft.com/office/powerpoint/2010/main" val="2457415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effectLst/>
                <a:latin typeface="Arial" panose="020B0604020202020204" pitchFamily="34" charset="0"/>
                <a:ea typeface="Helvetica Neue"/>
                <a:cs typeface="Arial" panose="020B0604020202020204" pitchFamily="34" charset="0"/>
                <a:sym typeface="Helvetica Neue"/>
              </a:rPr>
              <a:t>What questions/concerns do you have?</a:t>
            </a:r>
          </a:p>
          <a:p>
            <a:r>
              <a:rPr lang="en-CA" sz="1200" dirty="0">
                <a:effectLst/>
                <a:latin typeface="Arial" panose="020B0604020202020204" pitchFamily="34" charset="0"/>
                <a:ea typeface="Helvetica Neue"/>
                <a:cs typeface="Arial" panose="020B0604020202020204" pitchFamily="34" charset="0"/>
                <a:sym typeface="Helvetica Neue"/>
              </a:rPr>
              <a:t> </a:t>
            </a:r>
          </a:p>
          <a:p>
            <a:r>
              <a:rPr lang="en-CA" sz="1200" b="1" dirty="0">
                <a:effectLst/>
                <a:latin typeface="Arial" panose="020B0604020202020204" pitchFamily="34" charset="0"/>
                <a:ea typeface="Helvetica Neue"/>
                <a:cs typeface="Arial" panose="020B0604020202020204" pitchFamily="34" charset="0"/>
                <a:sym typeface="Helvetica Neue"/>
              </a:rPr>
              <a:t>Summarize Activity</a:t>
            </a:r>
            <a:endParaRPr lang="en-CA" sz="1200" dirty="0">
              <a:effectLst/>
              <a:latin typeface="Arial" panose="020B0604020202020204" pitchFamily="34" charset="0"/>
              <a:ea typeface="Helvetica Neue"/>
              <a:cs typeface="Arial" panose="020B0604020202020204" pitchFamily="34" charset="0"/>
              <a:sym typeface="Helvetica Neue"/>
            </a:endParaRPr>
          </a:p>
          <a:p>
            <a:pPr marL="171450" lvl="0" indent="-17145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Technique lets client be heard</a:t>
            </a:r>
          </a:p>
          <a:p>
            <a:pPr marL="171450" lvl="0" indent="-17145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Allows you to connect with client</a:t>
            </a:r>
          </a:p>
          <a:p>
            <a:pPr marL="171450" lvl="0" indent="-17145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Offers reassurance</a:t>
            </a:r>
          </a:p>
          <a:p>
            <a:pPr marL="457200" indent="-457200">
              <a:buAutoNum type="arabicPeriod"/>
            </a:pPr>
            <a:endParaRPr lang="en-CA" sz="1200" baseline="0" dirty="0">
              <a:latin typeface="Arial" panose="020B0604020202020204" pitchFamily="34" charset="0"/>
              <a:cs typeface="Arial" panose="020B0604020202020204" pitchFamily="34" charset="0"/>
            </a:endParaRPr>
          </a:p>
          <a:p>
            <a:pPr marL="0" indent="0">
              <a:buNone/>
            </a:pPr>
            <a:endParaRPr lang="en-CA"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3927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prstGeom prst="rect">
            <a:avLst/>
          </a:prstGeom>
        </p:spPr>
        <p:txBody>
          <a:bodyPr/>
          <a:lstStyle/>
          <a:p>
            <a:endParaRPr dirty="0"/>
          </a:p>
        </p:txBody>
      </p:sp>
      <p:sp>
        <p:nvSpPr>
          <p:cNvPr id="207" name="Shape 207"/>
          <p:cNvSpPr>
            <a:spLocks noGrp="1"/>
          </p:cNvSpPr>
          <p:nvPr>
            <p:ph type="body" sz="quarter" idx="1"/>
          </p:nvPr>
        </p:nvSpPr>
        <p:spPr>
          <a:prstGeom prst="rect">
            <a:avLst/>
          </a:prstGeom>
        </p:spPr>
        <p:txBody>
          <a:bodyPr/>
          <a:lstStyle/>
          <a:p>
            <a:pPr marL="342900" lvl="0" indent="-34290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Last concept to cover today – Fearless</a:t>
            </a:r>
            <a:r>
              <a:rPr lang="en-CA" sz="1200" baseline="0" dirty="0">
                <a:effectLst/>
                <a:latin typeface="Arial" panose="020B0604020202020204" pitchFamily="34" charset="0"/>
                <a:ea typeface="Helvetica Neue"/>
                <a:cs typeface="Arial" panose="020B0604020202020204" pitchFamily="34" charset="0"/>
                <a:sym typeface="Helvetica Neue"/>
              </a:rPr>
              <a:t> Feedback</a:t>
            </a:r>
          </a:p>
          <a:p>
            <a:pPr marL="342900" lvl="0" indent="-342900">
              <a:buFont typeface="Arial" panose="020B0604020202020204" pitchFamily="34" charset="0"/>
              <a:buChar char="•"/>
            </a:pPr>
            <a:endParaRPr lang="en-CA" sz="1200" dirty="0">
              <a:effectLst/>
              <a:latin typeface="Arial" panose="020B0604020202020204" pitchFamily="34" charset="0"/>
              <a:ea typeface="Helvetica Neue"/>
              <a:cs typeface="Arial" panose="020B0604020202020204" pitchFamily="34" charset="0"/>
              <a:sym typeface="Helvetica Neue"/>
            </a:endParaRPr>
          </a:p>
          <a:p>
            <a:pPr marL="342900" lvl="0" indent="-34290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Work as team to improve together, through honesty and genuine conversation</a:t>
            </a:r>
          </a:p>
          <a:p>
            <a:pPr lvl="0"/>
            <a:endParaRPr lang="en-CA" sz="1200" dirty="0">
              <a:effectLst/>
              <a:latin typeface="Arial" panose="020B0604020202020204" pitchFamily="34" charset="0"/>
              <a:ea typeface="Helvetica Neue"/>
              <a:cs typeface="Arial" panose="020B0604020202020204" pitchFamily="34" charset="0"/>
              <a:sym typeface="Helvetica Neue"/>
            </a:endParaRPr>
          </a:p>
          <a:p>
            <a:pPr marL="342900" lvl="0" indent="-34290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Key terms/phrases </a:t>
            </a:r>
          </a:p>
          <a:p>
            <a:pPr marL="342900" lvl="1" indent="-342900">
              <a:buFont typeface="Courier New" panose="02070309020205020404" pitchFamily="49" charset="0"/>
              <a:buChar char="o"/>
            </a:pPr>
            <a:r>
              <a:rPr lang="en-CA" sz="1200" dirty="0">
                <a:effectLst/>
                <a:latin typeface="Arial" panose="020B0604020202020204" pitchFamily="34" charset="0"/>
                <a:ea typeface="Helvetica Neue"/>
                <a:cs typeface="Arial" panose="020B0604020202020204" pitchFamily="34" charset="0"/>
                <a:sym typeface="Helvetica Neue"/>
              </a:rPr>
              <a:t>Open, Receptive, Assume positive intent </a:t>
            </a:r>
          </a:p>
          <a:p>
            <a:pPr marL="342900" lvl="2" indent="-342900">
              <a:buFont typeface="Courier New" panose="02070309020205020404" pitchFamily="49" charset="0"/>
              <a:buChar char="o"/>
            </a:pPr>
            <a:r>
              <a:rPr lang="en-CA" sz="1200" dirty="0">
                <a:effectLst/>
                <a:latin typeface="Arial" panose="020B0604020202020204" pitchFamily="34" charset="0"/>
                <a:ea typeface="Helvetica Neue"/>
                <a:cs typeface="Arial" panose="020B0604020202020204" pitchFamily="34" charset="0"/>
                <a:sym typeface="Helvetica Neue"/>
              </a:rPr>
              <a:t>Not to assign blame, pass judgement</a:t>
            </a:r>
          </a:p>
          <a:p>
            <a:pPr marL="342900" lvl="2" indent="-342900">
              <a:buFont typeface="Courier New" panose="02070309020205020404" pitchFamily="49" charset="0"/>
              <a:buChar char="o"/>
            </a:pPr>
            <a:r>
              <a:rPr lang="en-CA" sz="1200" dirty="0">
                <a:effectLst/>
                <a:latin typeface="Arial" panose="020B0604020202020204" pitchFamily="34" charset="0"/>
                <a:ea typeface="Helvetica Neue"/>
                <a:cs typeface="Arial" panose="020B0604020202020204" pitchFamily="34" charset="0"/>
                <a:sym typeface="Helvetica Neue"/>
              </a:rPr>
              <a:t>Proactive </a:t>
            </a:r>
          </a:p>
          <a:p>
            <a:pPr marL="342900" lvl="0" indent="-342900">
              <a:buFont typeface="Courier New" panose="02070309020205020404" pitchFamily="49" charset="0"/>
              <a:buChar char="o"/>
            </a:pPr>
            <a:r>
              <a:rPr lang="en-CA" sz="1200" dirty="0">
                <a:effectLst/>
                <a:latin typeface="Arial" panose="020B0604020202020204" pitchFamily="34" charset="0"/>
                <a:ea typeface="Helvetica Neue"/>
                <a:cs typeface="Arial" panose="020B0604020202020204" pitchFamily="34" charset="0"/>
                <a:sym typeface="Helvetica Neue"/>
              </a:rPr>
              <a:t>Timely and Specific! </a:t>
            </a:r>
          </a:p>
          <a:p>
            <a:endParaRPr lang="en-CA" sz="1200" b="1" dirty="0">
              <a:effectLst/>
              <a:latin typeface="Arial" panose="020B0604020202020204" pitchFamily="34" charset="0"/>
              <a:ea typeface="Helvetica Neue"/>
              <a:cs typeface="Arial" panose="020B0604020202020204" pitchFamily="34" charset="0"/>
              <a:sym typeface="Helvetica Neue"/>
            </a:endParaRPr>
          </a:p>
          <a:p>
            <a:pPr marL="171450" lvl="0" indent="-17145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Use </a:t>
            </a:r>
            <a:r>
              <a:rPr lang="en-CA" sz="1200" b="1" dirty="0">
                <a:effectLst/>
                <a:latin typeface="Arial" panose="020B0604020202020204" pitchFamily="34" charset="0"/>
                <a:ea typeface="Helvetica Neue"/>
                <a:cs typeface="Arial" panose="020B0604020202020204" pitchFamily="34" charset="0"/>
                <a:sym typeface="Helvetica Neue"/>
              </a:rPr>
              <a:t>IN THE MOMENT</a:t>
            </a:r>
            <a:r>
              <a:rPr lang="en-CA" sz="1200" dirty="0">
                <a:effectLst/>
                <a:latin typeface="Arial" panose="020B0604020202020204" pitchFamily="34" charset="0"/>
                <a:ea typeface="Helvetica Neue"/>
                <a:cs typeface="Arial" panose="020B0604020202020204" pitchFamily="34" charset="0"/>
                <a:sym typeface="Helvetica Neue"/>
              </a:rPr>
              <a:t> or as close to the time of an event or situation as possible. This focus on recency makes the feedback timely and relevant. </a:t>
            </a:r>
          </a:p>
          <a:p>
            <a:pPr marL="171450" lvl="1" indent="-171450">
              <a:buFont typeface="Courier New" panose="02070309020205020404" pitchFamily="49" charset="0"/>
              <a:buChar char="o"/>
            </a:pPr>
            <a:r>
              <a:rPr lang="en-CA" sz="1200" dirty="0">
                <a:effectLst/>
                <a:latin typeface="Arial" panose="020B0604020202020204" pitchFamily="34" charset="0"/>
                <a:ea typeface="Helvetica Neue"/>
                <a:cs typeface="Arial" panose="020B0604020202020204" pitchFamily="34" charset="0"/>
                <a:sym typeface="Helvetica Neue"/>
              </a:rPr>
              <a:t>“Has someone ever shared feedback or a thought with you on something you did a long time ago in the past? Maybe you don’t remember it. Maybe you’re wondering why they brought this up out of the blue now. Maybe you’re wondering what they’re hoping to achieve in talking about this at this time. Or all of the above.”</a:t>
            </a:r>
          </a:p>
          <a:p>
            <a:pPr marL="171450" lvl="0" indent="-17145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In the moment or as close as possible helps us learn and grow from these circumstances.</a:t>
            </a:r>
          </a:p>
          <a:p>
            <a:pPr marL="171450" lvl="1" indent="-171450">
              <a:buFont typeface="Courier New" panose="02070309020205020404" pitchFamily="49" charset="0"/>
              <a:buChar char="o"/>
            </a:pPr>
            <a:r>
              <a:rPr lang="en-CA" sz="1200" dirty="0">
                <a:effectLst/>
                <a:latin typeface="Arial" panose="020B0604020202020204" pitchFamily="34" charset="0"/>
                <a:ea typeface="Helvetica Neue"/>
                <a:cs typeface="Arial" panose="020B0604020202020204" pitchFamily="34" charset="0"/>
                <a:sym typeface="Helvetica Neue"/>
              </a:rPr>
              <a:t>Positive feedback will reinforce desired behaviour.  Negative feedback will help us prevent repeat.</a:t>
            </a:r>
          </a:p>
          <a:p>
            <a:pPr lvl="0"/>
            <a:endParaRPr lang="en-CA" sz="1200" dirty="0">
              <a:effectLst/>
              <a:latin typeface="Arial" panose="020B0604020202020204" pitchFamily="34" charset="0"/>
              <a:ea typeface="Helvetica Neue"/>
              <a:cs typeface="Arial" panose="020B0604020202020204" pitchFamily="34" charset="0"/>
              <a:sym typeface="Helvetica Neue"/>
            </a:endParaRPr>
          </a:p>
          <a:p>
            <a:pPr marL="171450" lvl="0" indent="-17145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For </a:t>
            </a:r>
            <a:r>
              <a:rPr lang="en-CA" sz="1200" b="1" dirty="0">
                <a:effectLst/>
                <a:latin typeface="Arial" panose="020B0604020202020204" pitchFamily="34" charset="0"/>
                <a:ea typeface="Helvetica Neue"/>
                <a:cs typeface="Arial" panose="020B0604020202020204" pitchFamily="34" charset="0"/>
                <a:sym typeface="Helvetica Neue"/>
              </a:rPr>
              <a:t>EVERYONE</a:t>
            </a:r>
            <a:r>
              <a:rPr lang="en-CA" sz="1200" dirty="0">
                <a:effectLst/>
                <a:latin typeface="Arial" panose="020B0604020202020204" pitchFamily="34" charset="0"/>
                <a:ea typeface="Helvetica Neue"/>
                <a:cs typeface="Arial" panose="020B0604020202020204" pitchFamily="34" charset="0"/>
                <a:sym typeface="Helvetica Neue"/>
              </a:rPr>
              <a:t>.</a:t>
            </a:r>
          </a:p>
          <a:p>
            <a:pPr marL="228600" lvl="1" indent="-228600">
              <a:buFont typeface="Courier New" panose="02070309020205020404" pitchFamily="49" charset="0"/>
              <a:buChar char="o"/>
            </a:pPr>
            <a:r>
              <a:rPr lang="en-CA" sz="1200" dirty="0">
                <a:effectLst/>
                <a:latin typeface="Arial" panose="020B0604020202020204" pitchFamily="34" charset="0"/>
                <a:ea typeface="Helvetica Neue"/>
                <a:cs typeface="Arial" panose="020B0604020202020204" pitchFamily="34" charset="0"/>
                <a:sym typeface="Helvetica Neue"/>
              </a:rPr>
              <a:t>For organization to have feedback culture must be 360 degrees in scope</a:t>
            </a:r>
          </a:p>
          <a:p>
            <a:pPr marL="228600" lvl="2" indent="-228600">
              <a:buFont typeface="Courier New" panose="02070309020205020404" pitchFamily="49" charset="0"/>
              <a:buChar char="o"/>
            </a:pPr>
            <a:r>
              <a:rPr lang="en-CA" sz="1200" dirty="0">
                <a:effectLst/>
                <a:latin typeface="Arial" panose="020B0604020202020204" pitchFamily="34" charset="0"/>
                <a:ea typeface="Helvetica Neue"/>
                <a:cs typeface="Arial" panose="020B0604020202020204" pitchFamily="34" charset="0"/>
                <a:sym typeface="Helvetica Neue"/>
              </a:rPr>
              <a:t>All individuals should feel comfortable sharing AND receiving feedback openly from peers, volunteers, supervisors, managers, etc.</a:t>
            </a:r>
          </a:p>
          <a:p>
            <a:pPr marL="228600" lvl="2" indent="-228600">
              <a:buFont typeface="Courier New" panose="02070309020205020404" pitchFamily="49" charset="0"/>
              <a:buChar char="o"/>
            </a:pPr>
            <a:endParaRPr lang="en-CA" sz="1200" dirty="0">
              <a:effectLst/>
              <a:latin typeface="Arial" panose="020B0604020202020204" pitchFamily="34" charset="0"/>
              <a:ea typeface="Helvetica Neue"/>
              <a:cs typeface="Arial" panose="020B0604020202020204" pitchFamily="34" charset="0"/>
              <a:sym typeface="Helvetica Neue"/>
            </a:endParaRPr>
          </a:p>
          <a:p>
            <a:pPr marL="171450" lvl="0" indent="-171450">
              <a:buFont typeface="Arial" panose="020B0604020202020204" pitchFamily="34" charset="0"/>
              <a:buChar char="•"/>
            </a:pPr>
            <a:r>
              <a:rPr lang="en-CA" sz="1200" b="1" dirty="0">
                <a:effectLst/>
                <a:latin typeface="Arial" panose="020B0604020202020204" pitchFamily="34" charset="0"/>
                <a:ea typeface="Helvetica Neue"/>
                <a:cs typeface="Arial" panose="020B0604020202020204" pitchFamily="34" charset="0"/>
                <a:sym typeface="Helvetica Neue"/>
              </a:rPr>
              <a:t>With POSITIVE INTENT</a:t>
            </a:r>
            <a:endParaRPr lang="en-CA" sz="1200" dirty="0">
              <a:effectLst/>
              <a:latin typeface="Arial" panose="020B0604020202020204" pitchFamily="34" charset="0"/>
              <a:ea typeface="Helvetica Neue"/>
              <a:cs typeface="Arial" panose="020B0604020202020204" pitchFamily="34" charset="0"/>
              <a:sym typeface="Helvetica Neue"/>
            </a:endParaRPr>
          </a:p>
          <a:p>
            <a:pPr marL="171450" lvl="1" indent="-171450">
              <a:buFont typeface="Courier New" panose="02070309020205020404" pitchFamily="49" charset="0"/>
              <a:buChar char="o"/>
            </a:pPr>
            <a:r>
              <a:rPr lang="en-CA" sz="1200" dirty="0">
                <a:effectLst/>
                <a:latin typeface="Arial" panose="020B0604020202020204" pitchFamily="34" charset="0"/>
                <a:ea typeface="Helvetica Neue"/>
                <a:cs typeface="Arial" panose="020B0604020202020204" pitchFamily="34" charset="0"/>
                <a:sym typeface="Helvetica Neue"/>
              </a:rPr>
              <a:t>Objectively share feedback on an observation or behaviour</a:t>
            </a:r>
          </a:p>
          <a:p>
            <a:pPr marL="171450" lvl="1" indent="-171450">
              <a:buFont typeface="Courier New" panose="02070309020205020404" pitchFamily="49" charset="0"/>
              <a:buChar char="o"/>
            </a:pPr>
            <a:r>
              <a:rPr lang="en-CA" sz="1200" dirty="0">
                <a:effectLst/>
                <a:latin typeface="Arial" panose="020B0604020202020204" pitchFamily="34" charset="0"/>
                <a:ea typeface="Helvetica Neue"/>
                <a:cs typeface="Arial" panose="020B0604020202020204" pitchFamily="34" charset="0"/>
                <a:sym typeface="Helvetica Neue"/>
              </a:rPr>
              <a:t>For that person’s development</a:t>
            </a:r>
          </a:p>
          <a:p>
            <a:pPr marL="171450" lvl="1" indent="-171450">
              <a:buFont typeface="Courier New" panose="02070309020205020404" pitchFamily="49" charset="0"/>
              <a:buChar char="o"/>
            </a:pPr>
            <a:r>
              <a:rPr lang="en-CA" sz="1200" dirty="0">
                <a:effectLst/>
                <a:latin typeface="Arial" panose="020B0604020202020204" pitchFamily="34" charset="0"/>
                <a:ea typeface="Helvetica Neue"/>
                <a:cs typeface="Arial" panose="020B0604020202020204" pitchFamily="34" charset="0"/>
                <a:sym typeface="Helvetica Neue"/>
              </a:rPr>
              <a:t>Not to assign blame or to interpret a personal motive.</a:t>
            </a:r>
          </a:p>
          <a:p>
            <a:pPr marL="171450" lvl="1" indent="-171450">
              <a:buFont typeface="Courier New" panose="02070309020205020404" pitchFamily="49" charset="0"/>
              <a:buChar char="o"/>
            </a:pPr>
            <a:r>
              <a:rPr lang="en-CA" sz="1200" dirty="0">
                <a:effectLst/>
                <a:latin typeface="Arial" panose="020B0604020202020204" pitchFamily="34" charset="0"/>
                <a:ea typeface="Helvetica Neue"/>
                <a:cs typeface="Arial" panose="020B0604020202020204" pitchFamily="34" charset="0"/>
                <a:sym typeface="Helvetica Neue"/>
              </a:rPr>
              <a:t>Share feedback because you care.</a:t>
            </a:r>
          </a:p>
          <a:p>
            <a:pPr marL="171450" lvl="1" indent="-171450">
              <a:buFont typeface="Courier New" panose="02070309020205020404" pitchFamily="49" charset="0"/>
              <a:buChar char="o"/>
            </a:pPr>
            <a:r>
              <a:rPr lang="en-CA" sz="1200" dirty="0">
                <a:effectLst/>
                <a:latin typeface="Arial" panose="020B0604020202020204" pitchFamily="34" charset="0"/>
                <a:ea typeface="Helvetica Neue"/>
                <a:cs typeface="Arial" panose="020B0604020202020204" pitchFamily="34" charset="0"/>
                <a:sym typeface="Helvetica Neue"/>
              </a:rPr>
              <a:t>Accept feedback because that individual cared enough to share it to you.</a:t>
            </a:r>
          </a:p>
          <a:p>
            <a:pPr lvl="0"/>
            <a:endParaRPr lang="en-CA" sz="1200" dirty="0">
              <a:effectLst/>
              <a:latin typeface="Arial" panose="020B0604020202020204" pitchFamily="34" charset="0"/>
              <a:ea typeface="Helvetica Neue"/>
              <a:cs typeface="Arial" panose="020B0604020202020204" pitchFamily="34" charset="0"/>
              <a:sym typeface="Helvetica Neue"/>
            </a:endParaRPr>
          </a:p>
          <a:p>
            <a:pPr marL="171450" lvl="0" indent="-17145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This is</a:t>
            </a:r>
            <a:r>
              <a:rPr lang="en-CA" sz="1200" baseline="0" dirty="0">
                <a:effectLst/>
                <a:latin typeface="Arial" panose="020B0604020202020204" pitchFamily="34" charset="0"/>
                <a:ea typeface="Helvetica Neue"/>
                <a:cs typeface="Arial" panose="020B0604020202020204" pitchFamily="34" charset="0"/>
                <a:sym typeface="Helvetica Neue"/>
              </a:rPr>
              <a:t> not for </a:t>
            </a:r>
            <a:r>
              <a:rPr lang="en-CA" sz="1200" dirty="0">
                <a:effectLst/>
                <a:latin typeface="Arial" panose="020B0604020202020204" pitchFamily="34" charset="0"/>
                <a:ea typeface="Helvetica Neue"/>
                <a:cs typeface="Arial" panose="020B0604020202020204" pitchFamily="34" charset="0"/>
                <a:sym typeface="Helvetica Neue"/>
              </a:rPr>
              <a:t>bringing up various past issues or concerns. </a:t>
            </a:r>
          </a:p>
          <a:p>
            <a:pPr marL="171450" lvl="0" indent="-17145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Focus on the moment and situation at hand - how will that feedback further the growth of others and the THS?</a:t>
            </a:r>
          </a:p>
          <a:p>
            <a:endParaRPr lang="en-CA"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2886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prstGeom prst="rect">
            <a:avLst/>
          </a:prstGeom>
        </p:spPr>
        <p:txBody>
          <a:bodyPr/>
          <a:lstStyle/>
          <a:p>
            <a:endParaRPr dirty="0"/>
          </a:p>
        </p:txBody>
      </p:sp>
      <p:sp>
        <p:nvSpPr>
          <p:cNvPr id="218" name="Shape 218"/>
          <p:cNvSpPr>
            <a:spLocks noGrp="1"/>
          </p:cNvSpPr>
          <p:nvPr>
            <p:ph type="body" sz="quarter" idx="1"/>
          </p:nvPr>
        </p:nvSpPr>
        <p:spPr>
          <a:prstGeom prst="rect">
            <a:avLst/>
          </a:prstGeom>
        </p:spPr>
        <p:txBody>
          <a:bodyPr/>
          <a:lstStyle/>
          <a:p>
            <a:pPr marL="171450" lvl="0" indent="-17145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Specificity of feedback extremely important – Every time we provide feedback, it should be a specific as possible </a:t>
            </a:r>
          </a:p>
          <a:p>
            <a:endParaRPr lang="en-CA" sz="1200" b="1" dirty="0">
              <a:effectLst/>
              <a:latin typeface="Arial" panose="020B0604020202020204" pitchFamily="34" charset="0"/>
              <a:ea typeface="Helvetica Neue"/>
              <a:cs typeface="Arial" panose="020B0604020202020204" pitchFamily="34" charset="0"/>
              <a:sym typeface="Helvetica Neue"/>
            </a:endParaRPr>
          </a:p>
          <a:p>
            <a:pPr lvl="0"/>
            <a:r>
              <a:rPr lang="en-CA" sz="1200" b="1" u="sng" dirty="0">
                <a:effectLst/>
                <a:latin typeface="Arial" panose="020B0604020202020204" pitchFamily="34" charset="0"/>
                <a:ea typeface="Helvetica Neue"/>
                <a:cs typeface="Arial" panose="020B0604020202020204" pitchFamily="34" charset="0"/>
                <a:sym typeface="Helvetica Neue"/>
              </a:rPr>
              <a:t>Grid</a:t>
            </a:r>
          </a:p>
          <a:p>
            <a:pPr marL="171450" lvl="0" indent="-17145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Negative: undesired behaviour or result that has negative impact on success of others or the organization</a:t>
            </a:r>
          </a:p>
          <a:p>
            <a:pPr marL="171450" lvl="0" indent="-17145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Positive: desired behaviour or result that has positive impact on success of others or </a:t>
            </a:r>
            <a:r>
              <a:rPr lang="en-CA" sz="1200">
                <a:effectLst/>
                <a:latin typeface="Arial" panose="020B0604020202020204" pitchFamily="34" charset="0"/>
                <a:ea typeface="Helvetica Neue"/>
                <a:cs typeface="Arial" panose="020B0604020202020204" pitchFamily="34" charset="0"/>
                <a:sym typeface="Helvetica Neue"/>
              </a:rPr>
              <a:t>the organization</a:t>
            </a:r>
            <a:endParaRPr lang="en-CA" sz="1200" dirty="0">
              <a:effectLst/>
              <a:latin typeface="Arial" panose="020B0604020202020204" pitchFamily="34" charset="0"/>
              <a:ea typeface="Helvetica Neue"/>
              <a:cs typeface="Arial" panose="020B0604020202020204" pitchFamily="34" charset="0"/>
              <a:sym typeface="Helvetica Neue"/>
            </a:endParaRPr>
          </a:p>
          <a:p>
            <a:pPr lvl="0"/>
            <a:endParaRPr lang="en-CA" sz="1200" dirty="0">
              <a:effectLst/>
              <a:latin typeface="Arial" panose="020B0604020202020204" pitchFamily="34" charset="0"/>
              <a:ea typeface="Helvetica Neue"/>
              <a:cs typeface="Arial" panose="020B0604020202020204" pitchFamily="34" charset="0"/>
              <a:sym typeface="Helvetica Neue"/>
            </a:endParaRPr>
          </a:p>
          <a:p>
            <a:pPr marL="171450" lvl="0" indent="-17145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General: very simple in nature - “good job”, “thumbs up”, “not good”, etc.</a:t>
            </a:r>
          </a:p>
          <a:p>
            <a:pPr marL="171450" lvl="0" indent="-17145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Specific: very detailed</a:t>
            </a:r>
            <a:r>
              <a:rPr lang="en-CA" sz="1200" baseline="0" dirty="0">
                <a:effectLst/>
                <a:latin typeface="Arial" panose="020B0604020202020204" pitchFamily="34" charset="0"/>
                <a:ea typeface="Helvetica Neue"/>
                <a:cs typeface="Arial" panose="020B0604020202020204" pitchFamily="34" charset="0"/>
                <a:sym typeface="Helvetica Neue"/>
              </a:rPr>
              <a:t> description of </a:t>
            </a:r>
            <a:r>
              <a:rPr lang="en-CA" sz="1200" dirty="0">
                <a:effectLst/>
                <a:latin typeface="Arial" panose="020B0604020202020204" pitchFamily="34" charset="0"/>
                <a:ea typeface="Helvetica Neue"/>
                <a:cs typeface="Arial" panose="020B0604020202020204" pitchFamily="34" charset="0"/>
                <a:sym typeface="Helvetica Neue"/>
              </a:rPr>
              <a:t>behaviour or result and direct or perceived impact it had individual or group</a:t>
            </a:r>
          </a:p>
          <a:p>
            <a:r>
              <a:rPr lang="en-CA" sz="1200" b="1" dirty="0">
                <a:effectLst/>
                <a:latin typeface="Arial" panose="020B0604020202020204" pitchFamily="34" charset="0"/>
                <a:ea typeface="Helvetica Neue"/>
                <a:cs typeface="Arial" panose="020B0604020202020204" pitchFamily="34" charset="0"/>
                <a:sym typeface="Helvetica Neue"/>
              </a:rPr>
              <a:t> </a:t>
            </a:r>
            <a:endParaRPr lang="en-CA" sz="1200" dirty="0">
              <a:effectLst/>
              <a:latin typeface="Arial" panose="020B0604020202020204" pitchFamily="34" charset="0"/>
              <a:ea typeface="Helvetica Neue"/>
              <a:cs typeface="Arial" panose="020B0604020202020204" pitchFamily="34" charset="0"/>
              <a:sym typeface="Helvetica Neue"/>
            </a:endParaRPr>
          </a:p>
          <a:p>
            <a:r>
              <a:rPr lang="en-CA" sz="1200" b="1" dirty="0">
                <a:effectLst/>
                <a:latin typeface="Arial" panose="020B0604020202020204" pitchFamily="34" charset="0"/>
                <a:ea typeface="Helvetica Neue"/>
                <a:cs typeface="Arial" panose="020B0604020202020204" pitchFamily="34" charset="0"/>
                <a:sym typeface="Helvetica Neue"/>
              </a:rPr>
              <a:t>Give an example of each type of feedback.</a:t>
            </a:r>
            <a:endParaRPr lang="en-CA" sz="1200" dirty="0">
              <a:effectLst/>
              <a:latin typeface="Arial" panose="020B0604020202020204" pitchFamily="34" charset="0"/>
              <a:ea typeface="Helvetica Neue"/>
              <a:cs typeface="Arial" panose="020B0604020202020204" pitchFamily="34" charset="0"/>
              <a:sym typeface="Helvetica Neue"/>
            </a:endParaRPr>
          </a:p>
          <a:p>
            <a:pPr lvl="0"/>
            <a:r>
              <a:rPr lang="en-CA" sz="1200" dirty="0">
                <a:effectLst/>
                <a:latin typeface="Arial" panose="020B0604020202020204" pitchFamily="34" charset="0"/>
                <a:ea typeface="Helvetica Neue"/>
                <a:cs typeface="Arial" panose="020B0604020202020204" pitchFamily="34" charset="0"/>
                <a:sym typeface="Helvetica Neue"/>
              </a:rPr>
              <a:t>General Positive – “Good job just then”</a:t>
            </a:r>
          </a:p>
          <a:p>
            <a:pPr lvl="0"/>
            <a:r>
              <a:rPr lang="en-CA" sz="1200" dirty="0">
                <a:effectLst/>
                <a:latin typeface="Arial" panose="020B0604020202020204" pitchFamily="34" charset="0"/>
                <a:ea typeface="Helvetica Neue"/>
                <a:cs typeface="Arial" panose="020B0604020202020204" pitchFamily="34" charset="0"/>
                <a:sym typeface="Helvetica Neue"/>
              </a:rPr>
              <a:t>Specific Positive – “I noticed when that client started getting frustrated and raised their voice you stayed really calm and listened to them and restated their concerns and they calmed right down.  That was really well done”</a:t>
            </a:r>
          </a:p>
          <a:p>
            <a:r>
              <a:rPr lang="en-US" sz="1200" dirty="0">
                <a:effectLst/>
                <a:latin typeface="Arial" panose="020B0604020202020204" pitchFamily="34" charset="0"/>
                <a:ea typeface="Helvetica Neue"/>
                <a:cs typeface="Arial" panose="020B0604020202020204" pitchFamily="34" charset="0"/>
                <a:sym typeface="Helvetica Neue"/>
              </a:rPr>
              <a:t> </a:t>
            </a:r>
            <a:endParaRPr lang="en-CA" sz="1200" dirty="0">
              <a:effectLst/>
              <a:latin typeface="Arial" panose="020B0604020202020204" pitchFamily="34" charset="0"/>
              <a:ea typeface="Helvetica Neue"/>
              <a:cs typeface="Arial" panose="020B0604020202020204" pitchFamily="34" charset="0"/>
              <a:sym typeface="Helvetica Neue"/>
            </a:endParaRPr>
          </a:p>
          <a:p>
            <a:pPr lvl="0"/>
            <a:r>
              <a:rPr lang="en-CA" sz="1200" dirty="0">
                <a:effectLst/>
                <a:latin typeface="Arial" panose="020B0604020202020204" pitchFamily="34" charset="0"/>
                <a:ea typeface="Helvetica Neue"/>
                <a:cs typeface="Arial" panose="020B0604020202020204" pitchFamily="34" charset="0"/>
                <a:sym typeface="Helvetica Neue"/>
              </a:rPr>
              <a:t>General Negative – “You didn’t deal with that customer very well”</a:t>
            </a:r>
          </a:p>
          <a:p>
            <a:pPr lvl="0"/>
            <a:r>
              <a:rPr lang="en-CA" sz="1200" dirty="0">
                <a:effectLst/>
                <a:latin typeface="Arial" panose="020B0604020202020204" pitchFamily="34" charset="0"/>
                <a:ea typeface="Helvetica Neue"/>
                <a:cs typeface="Arial" panose="020B0604020202020204" pitchFamily="34" charset="0"/>
                <a:sym typeface="Helvetica Neue"/>
              </a:rPr>
              <a:t>Specific Negative – “When you were talking with that client just now you cut them off mid-sentence and I saw the client bristle.  The client seemed to get angrier at that point and started yelling.”</a:t>
            </a:r>
          </a:p>
          <a:p>
            <a:endParaRPr lang="en-CA" sz="1200" dirty="0">
              <a:latin typeface="Arial" panose="020B0604020202020204" pitchFamily="34" charset="0"/>
              <a:cs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CA" sz="1200" dirty="0">
                <a:effectLst/>
                <a:latin typeface="Arial" panose="020B0604020202020204" pitchFamily="34" charset="0"/>
                <a:ea typeface="Helvetica Neue"/>
                <a:cs typeface="Arial" panose="020B0604020202020204" pitchFamily="34" charset="0"/>
                <a:sym typeface="Helvetica Neue"/>
              </a:rPr>
              <a:t>No feedback sandwiching! – Two positive feedbacks with a negative feedback sandwiched in between.</a:t>
            </a:r>
          </a:p>
        </p:txBody>
      </p:sp>
    </p:spTree>
    <p:extLst>
      <p:ext uri="{BB962C8B-B14F-4D97-AF65-F5344CB8AC3E}">
        <p14:creationId xmlns:p14="http://schemas.microsoft.com/office/powerpoint/2010/main" val="544788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prstGeom prst="rect">
            <a:avLst/>
          </a:prstGeom>
        </p:spPr>
        <p:txBody>
          <a:bodyPr/>
          <a:lstStyle/>
          <a:p>
            <a:endParaRPr dirty="0"/>
          </a:p>
        </p:txBody>
      </p:sp>
      <p:sp>
        <p:nvSpPr>
          <p:cNvPr id="224" name="Shape 224"/>
          <p:cNvSpPr>
            <a:spLocks noGrp="1"/>
          </p:cNvSpPr>
          <p:nvPr>
            <p:ph type="body" sz="quarter" idx="1"/>
          </p:nvPr>
        </p:nvSpPr>
        <p:spPr>
          <a:prstGeom prst="rect">
            <a:avLst/>
          </a:prstGeom>
        </p:spPr>
        <p:txBody>
          <a:bodyPr/>
          <a:lstStyle/>
          <a:p>
            <a:r>
              <a:rPr lang="en-CA" sz="1200" b="1" dirty="0">
                <a:solidFill>
                  <a:srgbClr val="FF0000"/>
                </a:solidFill>
                <a:effectLst/>
                <a:latin typeface="Arial" panose="020B0604020202020204" pitchFamily="34" charset="0"/>
                <a:ea typeface="Helvetica Neue"/>
                <a:cs typeface="Arial" panose="020B0604020202020204" pitchFamily="34" charset="0"/>
                <a:sym typeface="Helvetica Neue"/>
              </a:rPr>
              <a:t>Activity</a:t>
            </a:r>
            <a:endParaRPr lang="en-CA" sz="1200" dirty="0">
              <a:solidFill>
                <a:srgbClr val="FF0000"/>
              </a:solidFill>
              <a:effectLst/>
              <a:latin typeface="Arial" panose="020B0604020202020204" pitchFamily="34" charset="0"/>
              <a:ea typeface="Helvetica Neue"/>
              <a:cs typeface="Arial" panose="020B0604020202020204" pitchFamily="34" charset="0"/>
              <a:sym typeface="Helvetica Neue"/>
            </a:endParaRPr>
          </a:p>
          <a:p>
            <a:r>
              <a:rPr lang="en-CA" sz="1200" b="1" dirty="0">
                <a:solidFill>
                  <a:srgbClr val="FF0000"/>
                </a:solidFill>
                <a:effectLst/>
                <a:latin typeface="Arial" panose="020B0604020202020204" pitchFamily="34" charset="0"/>
                <a:ea typeface="Helvetica Neue"/>
                <a:cs typeface="Arial" panose="020B0604020202020204" pitchFamily="34" charset="0"/>
                <a:sym typeface="Helvetica Neue"/>
              </a:rPr>
              <a:t>Have group divide into </a:t>
            </a:r>
            <a:r>
              <a:rPr lang="en-CA" sz="1200" b="1" u="sng" dirty="0">
                <a:solidFill>
                  <a:srgbClr val="FF0000"/>
                </a:solidFill>
                <a:effectLst/>
                <a:latin typeface="Arial" panose="020B0604020202020204" pitchFamily="34" charset="0"/>
                <a:ea typeface="Helvetica Neue"/>
                <a:cs typeface="Arial" panose="020B0604020202020204" pitchFamily="34" charset="0"/>
                <a:sym typeface="Helvetica Neue"/>
              </a:rPr>
              <a:t>pairs</a:t>
            </a:r>
            <a:r>
              <a:rPr lang="en-CA" sz="1200" b="1" dirty="0">
                <a:solidFill>
                  <a:srgbClr val="FF0000"/>
                </a:solidFill>
                <a:effectLst/>
                <a:latin typeface="Arial" panose="020B0604020202020204" pitchFamily="34" charset="0"/>
                <a:ea typeface="Helvetica Neue"/>
                <a:cs typeface="Arial" panose="020B0604020202020204" pitchFamily="34" charset="0"/>
                <a:sym typeface="Helvetica Neue"/>
              </a:rPr>
              <a:t> – one gives specific feedback to the other</a:t>
            </a:r>
            <a:endParaRPr lang="en-CA" sz="1200" dirty="0">
              <a:solidFill>
                <a:srgbClr val="FF0000"/>
              </a:solidFill>
              <a:effectLst/>
              <a:latin typeface="Arial" panose="020B0604020202020204" pitchFamily="34" charset="0"/>
              <a:ea typeface="Helvetica Neue"/>
              <a:cs typeface="Arial" panose="020B0604020202020204" pitchFamily="34" charset="0"/>
              <a:sym typeface="Helvetica Neue"/>
            </a:endParaRPr>
          </a:p>
          <a:p>
            <a:endParaRPr lang="en-CA" sz="1200" b="1" dirty="0">
              <a:effectLst/>
              <a:latin typeface="Arial" panose="020B0604020202020204" pitchFamily="34" charset="0"/>
              <a:ea typeface="Helvetica Neue"/>
              <a:cs typeface="Arial" panose="020B0604020202020204" pitchFamily="34" charset="0"/>
              <a:sym typeface="Helvetica Neue"/>
            </a:endParaRPr>
          </a:p>
          <a:p>
            <a:pPr marL="342900" lvl="0" indent="-34290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Providing negative specific feedback can be intimidating and uncomfortable at first</a:t>
            </a:r>
          </a:p>
          <a:p>
            <a:pPr marL="342900" lvl="1" indent="-34290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Get used to doing this - all parties need to keep in mind the positive intent behind this feedback</a:t>
            </a:r>
          </a:p>
          <a:p>
            <a:pPr marL="342900" lvl="1" indent="-34290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We are making each other, our team, and our shelter better! </a:t>
            </a:r>
          </a:p>
          <a:p>
            <a:r>
              <a:rPr lang="en-CA" sz="1200" dirty="0">
                <a:effectLst/>
                <a:latin typeface="Arial" panose="020B0604020202020204" pitchFamily="34" charset="0"/>
                <a:ea typeface="Helvetica Neue"/>
                <a:cs typeface="Arial" panose="020B0604020202020204" pitchFamily="34" charset="0"/>
                <a:sym typeface="Helvetica Neue"/>
              </a:rPr>
              <a:t> </a:t>
            </a:r>
            <a:endParaRPr lang="en-CA" sz="1200" dirty="0">
              <a:latin typeface="Arial" panose="020B0604020202020204" pitchFamily="34" charset="0"/>
              <a:cs typeface="Arial" panose="020B0604020202020204" pitchFamily="34" charset="0"/>
            </a:endParaRPr>
          </a:p>
          <a:p>
            <a:endParaRPr lang="en-CA" dirty="0"/>
          </a:p>
        </p:txBody>
      </p:sp>
    </p:spTree>
    <p:extLst>
      <p:ext uri="{BB962C8B-B14F-4D97-AF65-F5344CB8AC3E}">
        <p14:creationId xmlns:p14="http://schemas.microsoft.com/office/powerpoint/2010/main" val="1349261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noRot="1" noChangeAspect="1"/>
          </p:cNvSpPr>
          <p:nvPr>
            <p:ph type="sldImg"/>
          </p:nvPr>
        </p:nvSpPr>
        <p:spPr>
          <a:prstGeom prst="rect">
            <a:avLst/>
          </a:prstGeom>
        </p:spPr>
        <p:txBody>
          <a:bodyPr/>
          <a:lstStyle/>
          <a:p>
            <a:endParaRPr dirty="0"/>
          </a:p>
        </p:txBody>
      </p:sp>
      <p:sp>
        <p:nvSpPr>
          <p:cNvPr id="230" name="Shape 230"/>
          <p:cNvSpPr>
            <a:spLocks noGrp="1"/>
          </p:cNvSpPr>
          <p:nvPr>
            <p:ph type="body" sz="quarter" idx="1"/>
          </p:nvPr>
        </p:nvSpPr>
        <p:spPr>
          <a:prstGeom prst="rect">
            <a:avLst/>
          </a:prstGeom>
        </p:spPr>
        <p:txBody>
          <a:bodyPr/>
          <a:lstStyle/>
          <a:p>
            <a:r>
              <a:rPr lang="en-CA" sz="1200" b="1" dirty="0">
                <a:solidFill>
                  <a:srgbClr val="FF0000"/>
                </a:solidFill>
                <a:latin typeface="Arial" panose="020B0604020202020204" pitchFamily="34" charset="0"/>
                <a:cs typeface="Arial" panose="020B0604020202020204" pitchFamily="34" charset="0"/>
              </a:rPr>
              <a:t>Pairs</a:t>
            </a:r>
            <a:r>
              <a:rPr lang="en-CA" sz="1200" b="1" baseline="0" dirty="0">
                <a:solidFill>
                  <a:srgbClr val="FF0000"/>
                </a:solidFill>
                <a:latin typeface="Arial" panose="020B0604020202020204" pitchFamily="34" charset="0"/>
                <a:cs typeface="Arial" panose="020B0604020202020204" pitchFamily="34" charset="0"/>
              </a:rPr>
              <a:t> to switch roles</a:t>
            </a:r>
            <a:endParaRPr lang="en-CA" sz="1200" b="1" dirty="0">
              <a:solidFill>
                <a:srgbClr val="FF0000"/>
              </a:solidFill>
              <a:latin typeface="Arial" panose="020B0604020202020204" pitchFamily="34" charset="0"/>
              <a:cs typeface="Arial" panose="020B0604020202020204" pitchFamily="34" charset="0"/>
            </a:endParaRPr>
          </a:p>
          <a:p>
            <a:endParaRPr lang="en-CA" sz="1200" dirty="0">
              <a:latin typeface="Arial" panose="020B0604020202020204" pitchFamily="34" charset="0"/>
              <a:cs typeface="Arial" panose="020B0604020202020204" pitchFamily="34" charset="0"/>
            </a:endParaRPr>
          </a:p>
          <a:p>
            <a:r>
              <a:rPr lang="en-CA" sz="1200" b="1" dirty="0">
                <a:effectLst/>
                <a:latin typeface="Arial" panose="020B0604020202020204" pitchFamily="34" charset="0"/>
                <a:ea typeface="Helvetica Neue"/>
                <a:cs typeface="Arial" panose="020B0604020202020204" pitchFamily="34" charset="0"/>
                <a:sym typeface="Helvetica Neue"/>
              </a:rPr>
              <a:t>Take Up Activity</a:t>
            </a:r>
            <a:endParaRPr lang="en-CA" sz="1200" dirty="0">
              <a:effectLst/>
              <a:latin typeface="Arial" panose="020B0604020202020204" pitchFamily="34" charset="0"/>
              <a:ea typeface="Helvetica Neue"/>
              <a:cs typeface="Arial" panose="020B0604020202020204" pitchFamily="34" charset="0"/>
              <a:sym typeface="Helvetica Neue"/>
            </a:endParaRPr>
          </a:p>
          <a:p>
            <a:r>
              <a:rPr lang="en-CA" sz="1200" b="1" dirty="0">
                <a:effectLst/>
                <a:latin typeface="Arial" panose="020B0604020202020204" pitchFamily="34" charset="0"/>
                <a:ea typeface="Helvetica Neue"/>
                <a:cs typeface="Arial" panose="020B0604020202020204" pitchFamily="34" charset="0"/>
                <a:sym typeface="Helvetica Neue"/>
              </a:rPr>
              <a:t> </a:t>
            </a:r>
            <a:endParaRPr lang="en-CA" sz="1200" dirty="0">
              <a:effectLst/>
              <a:latin typeface="Arial" panose="020B0604020202020204" pitchFamily="34" charset="0"/>
              <a:ea typeface="Helvetica Neue"/>
              <a:cs typeface="Arial" panose="020B0604020202020204" pitchFamily="34" charset="0"/>
              <a:sym typeface="Helvetica Neue"/>
            </a:endParaRPr>
          </a:p>
          <a:p>
            <a:r>
              <a:rPr lang="en-CA" sz="1200" b="1" dirty="0">
                <a:effectLst/>
                <a:latin typeface="Arial" panose="020B0604020202020204" pitchFamily="34" charset="0"/>
                <a:ea typeface="Helvetica Neue"/>
                <a:cs typeface="Arial" panose="020B0604020202020204" pitchFamily="34" charset="0"/>
                <a:sym typeface="Helvetica Neue"/>
              </a:rPr>
              <a:t>How did that feel?</a:t>
            </a:r>
            <a:endParaRPr lang="en-CA" sz="1200" dirty="0">
              <a:effectLst/>
              <a:latin typeface="Arial" panose="020B0604020202020204" pitchFamily="34" charset="0"/>
              <a:ea typeface="Helvetica Neue"/>
              <a:cs typeface="Arial" panose="020B0604020202020204" pitchFamily="34" charset="0"/>
              <a:sym typeface="Helvetica Neue"/>
            </a:endParaRPr>
          </a:p>
          <a:p>
            <a:r>
              <a:rPr lang="en-CA" sz="1200" b="1" dirty="0">
                <a:effectLst/>
                <a:latin typeface="Arial" panose="020B0604020202020204" pitchFamily="34" charset="0"/>
                <a:ea typeface="Helvetica Neue"/>
                <a:cs typeface="Arial" panose="020B0604020202020204" pitchFamily="34" charset="0"/>
                <a:sym typeface="Helvetica Neue"/>
              </a:rPr>
              <a:t>Any concerns with implementing this in real life?</a:t>
            </a:r>
            <a:endParaRPr lang="en-CA" sz="1200" dirty="0">
              <a:effectLst/>
              <a:latin typeface="Arial" panose="020B0604020202020204" pitchFamily="34" charset="0"/>
              <a:ea typeface="Helvetica Neue"/>
              <a:cs typeface="Arial" panose="020B0604020202020204" pitchFamily="34" charset="0"/>
              <a:sym typeface="Helvetica Neue"/>
            </a:endParaRPr>
          </a:p>
          <a:p>
            <a:r>
              <a:rPr lang="en-CA" sz="1200" dirty="0">
                <a:effectLst/>
                <a:latin typeface="Arial" panose="020B0604020202020204" pitchFamily="34" charset="0"/>
                <a:ea typeface="Helvetica Neue"/>
                <a:cs typeface="Arial" panose="020B0604020202020204" pitchFamily="34" charset="0"/>
                <a:sym typeface="Helvetica Neue"/>
              </a:rPr>
              <a:t> </a:t>
            </a:r>
          </a:p>
          <a:p>
            <a:pPr lvl="0"/>
            <a:r>
              <a:rPr lang="en-CA" sz="1200" dirty="0">
                <a:effectLst/>
                <a:latin typeface="Arial" panose="020B0604020202020204" pitchFamily="34" charset="0"/>
                <a:ea typeface="Helvetica Neue"/>
                <a:cs typeface="Arial" panose="020B0604020202020204" pitchFamily="34" charset="0"/>
                <a:sym typeface="Helvetica Neue"/>
              </a:rPr>
              <a:t>Concerns</a:t>
            </a:r>
          </a:p>
          <a:p>
            <a:pPr marL="342900" lvl="1" indent="-342900">
              <a:buFont typeface="Arial" panose="020B0604020202020204" pitchFamily="34" charset="0"/>
              <a:buChar char="•"/>
            </a:pPr>
            <a:r>
              <a:rPr lang="en-CA" sz="1200" u="sng" dirty="0">
                <a:effectLst/>
                <a:latin typeface="Arial" panose="020B0604020202020204" pitchFamily="34" charset="0"/>
                <a:ea typeface="Helvetica Neue"/>
                <a:cs typeface="Arial" panose="020B0604020202020204" pitchFamily="34" charset="0"/>
                <a:sym typeface="Helvetica Neue"/>
              </a:rPr>
              <a:t>Recency </a:t>
            </a:r>
            <a:r>
              <a:rPr lang="en-CA" sz="1200" dirty="0">
                <a:effectLst/>
                <a:latin typeface="Arial" panose="020B0604020202020204" pitchFamily="34" charset="0"/>
                <a:ea typeface="Helvetica Neue"/>
                <a:cs typeface="Arial" panose="020B0604020202020204" pitchFamily="34" charset="0"/>
                <a:sym typeface="Helvetica Neue"/>
              </a:rPr>
              <a:t>- Share examples of a time when you wanted feedback, but weren’t provided it in a timely manner – “Of course I would have corrected that 3 weeks ago, I wish you told me” may be the response</a:t>
            </a:r>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CA" sz="1200" baseline="0" dirty="0">
                <a:latin typeface="Arial" panose="020B0604020202020204" pitchFamily="34" charset="0"/>
                <a:cs typeface="Arial" panose="020B0604020202020204" pitchFamily="34" charset="0"/>
              </a:rPr>
              <a:t>Or it wasn’t timely – “Of course I would have corrected that 3 weeks ago, I wish you told me” may be the response</a:t>
            </a:r>
            <a:endParaRPr lang="en-CA" sz="1200" dirty="0">
              <a:latin typeface="Arial" panose="020B0604020202020204" pitchFamily="34" charset="0"/>
              <a:cs typeface="Arial" panose="020B0604020202020204" pitchFamily="34" charset="0"/>
            </a:endParaRPr>
          </a:p>
          <a:p>
            <a:pPr marL="342900" lvl="1" indent="-342900">
              <a:buFont typeface="Arial" panose="020B0604020202020204" pitchFamily="34" charset="0"/>
              <a:buChar char="•"/>
            </a:pPr>
            <a:endParaRPr lang="en-CA" sz="1200" dirty="0">
              <a:effectLst/>
              <a:latin typeface="Arial" panose="020B0604020202020204" pitchFamily="34" charset="0"/>
              <a:ea typeface="Helvetica Neue"/>
              <a:cs typeface="Arial" panose="020B0604020202020204" pitchFamily="34" charset="0"/>
              <a:sym typeface="Helvetica Neue"/>
            </a:endParaRPr>
          </a:p>
          <a:p>
            <a:pPr marL="342900" lvl="1" indent="-342900">
              <a:buFont typeface="Arial" panose="020B0604020202020204" pitchFamily="34" charset="0"/>
              <a:buChar char="•"/>
            </a:pPr>
            <a:r>
              <a:rPr lang="en-CA" sz="1200" u="sng" dirty="0">
                <a:effectLst/>
                <a:latin typeface="Arial" panose="020B0604020202020204" pitchFamily="34" charset="0"/>
                <a:ea typeface="Helvetica Neue"/>
                <a:cs typeface="Arial" panose="020B0604020202020204" pitchFamily="34" charset="0"/>
                <a:sym typeface="Helvetica Neue"/>
              </a:rPr>
              <a:t>Timeliness</a:t>
            </a:r>
            <a:r>
              <a:rPr lang="en-CA" sz="1200" dirty="0">
                <a:effectLst/>
                <a:latin typeface="Arial" panose="020B0604020202020204" pitchFamily="34" charset="0"/>
                <a:ea typeface="Helvetica Neue"/>
                <a:cs typeface="Arial" panose="020B0604020202020204" pitchFamily="34" charset="0"/>
                <a:sym typeface="Helvetica Neue"/>
              </a:rPr>
              <a:t> - “Hey, I noticed something about your last client interaction and would like to give you some feedback, is now a good time?”</a:t>
            </a:r>
          </a:p>
          <a:p>
            <a:pPr marL="342900" indent="-342900">
              <a:buFont typeface="Courier New" panose="02070309020205020404" pitchFamily="49" charset="0"/>
              <a:buChar char="o"/>
            </a:pPr>
            <a:r>
              <a:rPr lang="en-CA" sz="1200" dirty="0">
                <a:effectLst/>
                <a:latin typeface="Arial" panose="020B0604020202020204" pitchFamily="34" charset="0"/>
                <a:ea typeface="Helvetica Neue"/>
                <a:cs typeface="Arial" panose="020B0604020202020204" pitchFamily="34" charset="0"/>
                <a:sym typeface="Helvetica Neue"/>
              </a:rPr>
              <a:t>If no, “when would be a good time?”</a:t>
            </a:r>
          </a:p>
          <a:p>
            <a:pPr lvl="1"/>
            <a:endParaRPr lang="en-CA" sz="1200" dirty="0">
              <a:effectLst/>
              <a:latin typeface="Arial" panose="020B0604020202020204" pitchFamily="34" charset="0"/>
              <a:ea typeface="Helvetica Neue"/>
              <a:cs typeface="Arial" panose="020B0604020202020204" pitchFamily="34" charset="0"/>
              <a:sym typeface="Helvetica Neue"/>
            </a:endParaRPr>
          </a:p>
          <a:p>
            <a:pPr marL="342900" lvl="1" indent="-342900">
              <a:buFont typeface="Arial" panose="020B0604020202020204" pitchFamily="34" charset="0"/>
              <a:buChar char="•"/>
            </a:pPr>
            <a:r>
              <a:rPr lang="en-CA" sz="1200" u="sng" dirty="0">
                <a:effectLst/>
                <a:latin typeface="Arial" panose="020B0604020202020204" pitchFamily="34" charset="0"/>
                <a:ea typeface="Helvetica Neue"/>
                <a:cs typeface="Arial" panose="020B0604020202020204" pitchFamily="34" charset="0"/>
                <a:sym typeface="Helvetica Neue"/>
              </a:rPr>
              <a:t>Not well received </a:t>
            </a:r>
            <a:r>
              <a:rPr lang="en-CA" sz="1200" dirty="0">
                <a:effectLst/>
                <a:latin typeface="Arial" panose="020B0604020202020204" pitchFamily="34" charset="0"/>
                <a:ea typeface="Helvetica Neue"/>
                <a:cs typeface="Arial" panose="020B0604020202020204" pitchFamily="34" charset="0"/>
                <a:sym typeface="Helvetica Neue"/>
              </a:rPr>
              <a:t>– giving feedback with nothing but good intensions – remind person of fearless feedback initiative</a:t>
            </a:r>
          </a:p>
          <a:p>
            <a:r>
              <a:rPr lang="en-CA" sz="1200" dirty="0">
                <a:effectLst/>
                <a:latin typeface="Arial" panose="020B0604020202020204" pitchFamily="34" charset="0"/>
                <a:ea typeface="Helvetica Neue"/>
                <a:cs typeface="Arial" panose="020B0604020202020204" pitchFamily="34" charset="0"/>
                <a:sym typeface="Helvetica Neue"/>
              </a:rPr>
              <a:t> </a:t>
            </a:r>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CA" sz="1200" u="sng" dirty="0">
                <a:latin typeface="Arial" panose="020B0604020202020204" pitchFamily="34" charset="0"/>
                <a:cs typeface="Arial" panose="020B0604020202020204" pitchFamily="34" charset="0"/>
              </a:rPr>
              <a:t>Too general</a:t>
            </a:r>
            <a:r>
              <a:rPr lang="en-CA" sz="1200" u="sng" baseline="0" dirty="0">
                <a:latin typeface="Arial" panose="020B0604020202020204" pitchFamily="34" charset="0"/>
                <a:cs typeface="Arial" panose="020B0604020202020204" pitchFamily="34" charset="0"/>
              </a:rPr>
              <a:t> </a:t>
            </a:r>
            <a:r>
              <a:rPr lang="en-CA" sz="1200" baseline="0" dirty="0">
                <a:latin typeface="Arial" panose="020B0604020202020204" pitchFamily="34" charset="0"/>
                <a:cs typeface="Arial" panose="020B0604020202020204" pitchFamily="34" charset="0"/>
              </a:rPr>
              <a:t>- </a:t>
            </a:r>
            <a:r>
              <a:rPr lang="en-CA" sz="1200" dirty="0">
                <a:latin typeface="Arial" panose="020B0604020202020204" pitchFamily="34" charset="0"/>
                <a:cs typeface="Arial" panose="020B0604020202020204" pitchFamily="34" charset="0"/>
              </a:rPr>
              <a:t>Share examples of a time when you wanted feedback, but weren’t provided</a:t>
            </a:r>
            <a:r>
              <a:rPr lang="en-CA" sz="1200" baseline="0" dirty="0">
                <a:latin typeface="Arial" panose="020B0604020202020204" pitchFamily="34" charset="0"/>
                <a:cs typeface="Arial" panose="020B0604020202020204" pitchFamily="34" charset="0"/>
              </a:rPr>
              <a:t> it specifically</a:t>
            </a:r>
          </a:p>
          <a:p>
            <a:endParaRPr lang="en-CA" sz="1200" dirty="0">
              <a:effectLst/>
              <a:latin typeface="Arial" panose="020B0604020202020204" pitchFamily="34" charset="0"/>
              <a:ea typeface="Helvetica Neue"/>
              <a:cs typeface="Arial" panose="020B0604020202020204" pitchFamily="34" charset="0"/>
              <a:sym typeface="Helvetica Neue"/>
            </a:endParaRPr>
          </a:p>
          <a:p>
            <a:pPr marL="342900" lvl="0" indent="-34290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Most Fearless Feedback should be peer to peer</a:t>
            </a:r>
          </a:p>
          <a:p>
            <a:pPr marL="342900" lvl="0" indent="-34290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Don’t sugar coat or sugar sandwich negative feedback, it’s confusing for the receiver</a:t>
            </a:r>
          </a:p>
          <a:p>
            <a:pPr marL="342900" lvl="2" indent="-342900">
              <a:buFont typeface="Courier New" panose="02070309020205020404" pitchFamily="49" charset="0"/>
              <a:buChar char="o"/>
            </a:pPr>
            <a:r>
              <a:rPr lang="en-CA" sz="1200" dirty="0">
                <a:effectLst/>
                <a:latin typeface="Arial" panose="020B0604020202020204" pitchFamily="34" charset="0"/>
                <a:ea typeface="Helvetica Neue"/>
                <a:cs typeface="Arial" panose="020B0604020202020204" pitchFamily="34" charset="0"/>
                <a:sym typeface="Helvetica Neue"/>
              </a:rPr>
              <a:t>If try to soften negative feedback with positive the message gets lost or is confusing</a:t>
            </a:r>
          </a:p>
          <a:p>
            <a:pPr marL="0" indent="0">
              <a:buFontTx/>
              <a:buNone/>
            </a:pPr>
            <a:endParaRPr lang="en-CA" sz="1200" dirty="0">
              <a:effectLst/>
              <a:latin typeface="Arial" panose="020B0604020202020204" pitchFamily="34" charset="0"/>
              <a:ea typeface="Helvetica Neue"/>
              <a:cs typeface="Arial" panose="020B0604020202020204" pitchFamily="34" charset="0"/>
              <a:sym typeface="Helvetica Neue"/>
            </a:endParaRPr>
          </a:p>
          <a:p>
            <a:pPr marL="0" indent="0">
              <a:buFontTx/>
              <a:buNone/>
            </a:pPr>
            <a:r>
              <a:rPr lang="en-CA" sz="1200" dirty="0">
                <a:effectLst/>
                <a:latin typeface="Arial" panose="020B0604020202020204" pitchFamily="34" charset="0"/>
                <a:ea typeface="Helvetica Neue"/>
                <a:cs typeface="Arial" panose="020B0604020202020204" pitchFamily="34" charset="0"/>
                <a:sym typeface="Helvetica Neue"/>
              </a:rPr>
              <a:t>(Give personal examples if possible)</a:t>
            </a:r>
            <a:endParaRP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7516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prstGeom prst="rect">
            <a:avLst/>
          </a:prstGeom>
        </p:spPr>
        <p:txBody>
          <a:bodyPr/>
          <a:lstStyle/>
          <a:p>
            <a:endParaRPr dirty="0"/>
          </a:p>
        </p:txBody>
      </p:sp>
      <p:sp>
        <p:nvSpPr>
          <p:cNvPr id="131" name="Shape 131"/>
          <p:cNvSpPr>
            <a:spLocks noGrp="1"/>
          </p:cNvSpPr>
          <p:nvPr>
            <p:ph type="body" sz="quarter" idx="1"/>
          </p:nvPr>
        </p:nvSpPr>
        <p:spPr>
          <a:prstGeom prst="rect">
            <a:avLst/>
          </a:prstGeom>
        </p:spPr>
        <p:txBody>
          <a:bodyPr/>
          <a:lstStyle/>
          <a:p>
            <a:pPr marL="342900" lvl="0" indent="-342900">
              <a:buFont typeface="Arial" panose="020B0604020202020204" pitchFamily="34" charset="0"/>
              <a:buChar char="•"/>
            </a:pPr>
            <a:r>
              <a:rPr lang="en-CA" sz="1200" i="0" dirty="0">
                <a:solidFill>
                  <a:schemeClr val="bg1"/>
                </a:solidFill>
                <a:effectLst/>
                <a:latin typeface="Arial" panose="020B0604020202020204" pitchFamily="34" charset="0"/>
                <a:ea typeface="Helvetica Neue"/>
                <a:cs typeface="Arial" panose="020B0604020202020204" pitchFamily="34" charset="0"/>
                <a:sym typeface="Helvetica Neue"/>
              </a:rPr>
              <a:t>[These are Toronto Humane photos and are best replaced with photos from your organization]</a:t>
            </a:r>
          </a:p>
          <a:p>
            <a:pPr marL="342900" lvl="0" indent="-342900">
              <a:buFont typeface="Arial" panose="020B0604020202020204" pitchFamily="34" charset="0"/>
              <a:buChar char="•"/>
            </a:pPr>
            <a:endParaRPr lang="en-CA" sz="1200" i="0" dirty="0">
              <a:solidFill>
                <a:schemeClr val="bg1"/>
              </a:solidFill>
              <a:effectLst/>
              <a:latin typeface="Arial" panose="020B0604020202020204" pitchFamily="34" charset="0"/>
              <a:ea typeface="Helvetica Neue"/>
              <a:cs typeface="Arial" panose="020B0604020202020204" pitchFamily="34" charset="0"/>
              <a:sym typeface="Helvetica Neue"/>
            </a:endParaRPr>
          </a:p>
          <a:p>
            <a:pPr marL="342900" lvl="0" indent="-342900">
              <a:buFont typeface="Arial" panose="020B0604020202020204" pitchFamily="34" charset="0"/>
              <a:buChar char="•"/>
            </a:pPr>
            <a:r>
              <a:rPr lang="en-CA" sz="1200" i="0" dirty="0">
                <a:solidFill>
                  <a:schemeClr val="bg1"/>
                </a:solidFill>
                <a:effectLst/>
                <a:latin typeface="Arial" panose="020B0604020202020204" pitchFamily="34" charset="0"/>
                <a:ea typeface="Helvetica Neue"/>
                <a:cs typeface="Arial" panose="020B0604020202020204" pitchFamily="34" charset="0"/>
                <a:sym typeface="Helvetica Neue"/>
              </a:rPr>
              <a:t>Everyone has a part to play in client engagement and internal communication</a:t>
            </a:r>
          </a:p>
          <a:p>
            <a:pPr marL="342900" lvl="0" indent="-342900">
              <a:buFont typeface="Arial" panose="020B0604020202020204" pitchFamily="34" charset="0"/>
              <a:buChar char="•"/>
            </a:pPr>
            <a:r>
              <a:rPr lang="en-CA" sz="1200" i="0" dirty="0">
                <a:solidFill>
                  <a:schemeClr val="bg1"/>
                </a:solidFill>
                <a:effectLst/>
                <a:latin typeface="Arial" panose="020B0604020202020204" pitchFamily="34" charset="0"/>
                <a:ea typeface="Helvetica Neue"/>
                <a:cs typeface="Arial" panose="020B0604020202020204" pitchFamily="34" charset="0"/>
                <a:sym typeface="Helvetica Neue"/>
              </a:rPr>
              <a:t>We rely on donations from the public</a:t>
            </a:r>
          </a:p>
          <a:p>
            <a:pPr marL="342900" lvl="0" indent="-342900">
              <a:buFont typeface="Arial" panose="020B0604020202020204" pitchFamily="34" charset="0"/>
              <a:buChar char="•"/>
            </a:pPr>
            <a:r>
              <a:rPr lang="en-CA" sz="1200" i="0" dirty="0">
                <a:solidFill>
                  <a:schemeClr val="bg1"/>
                </a:solidFill>
                <a:effectLst/>
                <a:latin typeface="Arial" panose="020B0604020202020204" pitchFamily="34" charset="0"/>
                <a:ea typeface="Helvetica Neue"/>
                <a:cs typeface="Arial" panose="020B0604020202020204" pitchFamily="34" charset="0"/>
                <a:sym typeface="Helvetica Neue"/>
              </a:rPr>
              <a:t>It is imperative that anyone interacting with this organization has a positive experience</a:t>
            </a:r>
          </a:p>
          <a:p>
            <a:pPr lvl="0"/>
            <a:endParaRPr lang="en-CA" sz="1200" i="0" dirty="0">
              <a:solidFill>
                <a:schemeClr val="bg1"/>
              </a:solidFill>
              <a:effectLst/>
              <a:latin typeface="Arial" panose="020B0604020202020204" pitchFamily="34" charset="0"/>
              <a:ea typeface="Helvetica Neue"/>
              <a:cs typeface="Arial" panose="020B0604020202020204" pitchFamily="34" charset="0"/>
              <a:sym typeface="Helvetica Neue"/>
            </a:endParaRPr>
          </a:p>
          <a:p>
            <a:pPr marL="342900" lvl="0" indent="-342900">
              <a:buFont typeface="Arial" panose="020B0604020202020204" pitchFamily="34" charset="0"/>
              <a:buChar char="•"/>
            </a:pPr>
            <a:r>
              <a:rPr lang="en-CA" sz="1200" i="0" dirty="0">
                <a:solidFill>
                  <a:schemeClr val="bg1"/>
                </a:solidFill>
                <a:effectLst/>
                <a:latin typeface="Arial" panose="020B0604020202020204" pitchFamily="34" charset="0"/>
                <a:ea typeface="Helvetica Neue"/>
                <a:cs typeface="Arial" panose="020B0604020202020204" pitchFamily="34" charset="0"/>
                <a:sym typeface="Helvetica Neue"/>
              </a:rPr>
              <a:t>This training exists to strengthen your client and peer relations skill sets</a:t>
            </a:r>
          </a:p>
          <a:p>
            <a:pPr marL="342900" lvl="0" indent="-342900">
              <a:buFont typeface="Arial" panose="020B0604020202020204" pitchFamily="34" charset="0"/>
              <a:buChar char="•"/>
            </a:pPr>
            <a:r>
              <a:rPr lang="en-CA" sz="1200" i="0" dirty="0">
                <a:solidFill>
                  <a:schemeClr val="bg1"/>
                </a:solidFill>
                <a:effectLst/>
                <a:latin typeface="Arial" panose="020B0604020202020204" pitchFamily="34" charset="0"/>
                <a:ea typeface="Helvetica Neue"/>
                <a:cs typeface="Arial" panose="020B0604020202020204" pitchFamily="34" charset="0"/>
                <a:sym typeface="Helvetica Neue"/>
              </a:rPr>
              <a:t>Some of this might be familiar to you, and some of it might be completely new </a:t>
            </a:r>
          </a:p>
          <a:p>
            <a:pPr marL="342900" lvl="0" indent="-342900">
              <a:buFont typeface="Arial" panose="020B0604020202020204" pitchFamily="34" charset="0"/>
              <a:buChar char="•"/>
            </a:pPr>
            <a:r>
              <a:rPr lang="en-CA" sz="1200" i="0" dirty="0">
                <a:solidFill>
                  <a:schemeClr val="bg1"/>
                </a:solidFill>
                <a:effectLst/>
                <a:latin typeface="Arial" panose="020B0604020202020204" pitchFamily="34" charset="0"/>
                <a:ea typeface="Helvetica Neue"/>
                <a:cs typeface="Arial" panose="020B0604020202020204" pitchFamily="34" charset="0"/>
                <a:sym typeface="Helvetica Neue"/>
              </a:rPr>
              <a:t>Approach with an open-mind and an excitement to participate.</a:t>
            </a:r>
          </a:p>
          <a:p>
            <a:pPr marL="342900" lvl="0" indent="-342900">
              <a:buFont typeface="Arial" panose="020B0604020202020204" pitchFamily="34" charset="0"/>
              <a:buChar char="•"/>
            </a:pPr>
            <a:r>
              <a:rPr lang="en-CA" sz="1200" i="0" dirty="0">
                <a:solidFill>
                  <a:schemeClr val="bg1"/>
                </a:solidFill>
                <a:effectLst/>
                <a:latin typeface="Arial" panose="020B0604020202020204" pitchFamily="34" charset="0"/>
                <a:ea typeface="Helvetica Neue"/>
                <a:cs typeface="Arial" panose="020B0604020202020204" pitchFamily="34" charset="0"/>
                <a:sym typeface="Helvetica Neue"/>
              </a:rPr>
              <a:t>The animals are why we’re here</a:t>
            </a:r>
          </a:p>
          <a:p>
            <a:pPr marL="342900" indent="-342900">
              <a:buFont typeface="Arial" panose="020B0604020202020204" pitchFamily="34" charset="0"/>
              <a:buChar char="•"/>
            </a:pPr>
            <a:endParaRPr lang="en-CA" sz="1200" baseline="0" dirty="0">
              <a:latin typeface="Arial" panose="020B0604020202020204" pitchFamily="34" charset="0"/>
              <a:cs typeface="Arial" panose="020B0604020202020204" pitchFamily="34" charset="0"/>
            </a:endParaRPr>
          </a:p>
          <a:p>
            <a:endParaRP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9916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Get participants to</a:t>
            </a:r>
            <a:r>
              <a:rPr lang="en-CA" sz="1200" baseline="0" dirty="0">
                <a:effectLst/>
                <a:latin typeface="Arial" panose="020B0604020202020204" pitchFamily="34" charset="0"/>
                <a:ea typeface="Helvetica Neue"/>
                <a:cs typeface="Arial" panose="020B0604020202020204" pitchFamily="34" charset="0"/>
                <a:sym typeface="Helvetica Neue"/>
              </a:rPr>
              <a:t> commit to</a:t>
            </a:r>
            <a:r>
              <a:rPr lang="en-CA" sz="1200" dirty="0">
                <a:effectLst/>
                <a:latin typeface="Arial" panose="020B0604020202020204" pitchFamily="34" charset="0"/>
                <a:ea typeface="Helvetica Neue"/>
                <a:cs typeface="Arial" panose="020B0604020202020204" pitchFamily="34" charset="0"/>
                <a:sym typeface="Helvetica Neue"/>
              </a:rPr>
              <a:t>:</a:t>
            </a:r>
          </a:p>
          <a:p>
            <a:pPr marL="171450" lvl="1" indent="-171450">
              <a:buFont typeface="Courier New" panose="02070309020205020404" pitchFamily="49" charset="0"/>
              <a:buChar char="o"/>
            </a:pPr>
            <a:r>
              <a:rPr lang="en-CA" sz="1200" dirty="0">
                <a:effectLst/>
                <a:latin typeface="Arial" panose="020B0604020202020204" pitchFamily="34" charset="0"/>
                <a:ea typeface="Helvetica Neue"/>
                <a:cs typeface="Arial" panose="020B0604020202020204" pitchFamily="34" charset="0"/>
                <a:sym typeface="Helvetica Neue"/>
              </a:rPr>
              <a:t>Commit to practicing the Warm Handoff right away</a:t>
            </a:r>
          </a:p>
          <a:p>
            <a:pPr marL="171450" lvl="1" indent="-171450">
              <a:buFont typeface="Courier New" panose="02070309020205020404" pitchFamily="49" charset="0"/>
              <a:buChar char="o"/>
            </a:pPr>
            <a:r>
              <a:rPr lang="en-CA" sz="1200" dirty="0">
                <a:effectLst/>
                <a:latin typeface="Arial" panose="020B0604020202020204" pitchFamily="34" charset="0"/>
                <a:ea typeface="Helvetica Neue"/>
                <a:cs typeface="Arial" panose="020B0604020202020204" pitchFamily="34" charset="0"/>
                <a:sym typeface="Helvetica Neue"/>
              </a:rPr>
              <a:t>Using the Three R’s this week with a client/visitor</a:t>
            </a:r>
          </a:p>
          <a:p>
            <a:pPr marL="171450" lvl="1" indent="-171450">
              <a:buFont typeface="Courier New" panose="02070309020205020404" pitchFamily="49" charset="0"/>
              <a:buChar char="o"/>
            </a:pPr>
            <a:r>
              <a:rPr lang="en-CA" sz="1200" dirty="0">
                <a:effectLst/>
                <a:latin typeface="Arial" panose="020B0604020202020204" pitchFamily="34" charset="0"/>
                <a:ea typeface="Helvetica Neue"/>
                <a:cs typeface="Arial" panose="020B0604020202020204" pitchFamily="34" charset="0"/>
                <a:sym typeface="Helvetica Neue"/>
              </a:rPr>
              <a:t>Providing Fearless Feedback to 3 colleagues in the next 3 months</a:t>
            </a:r>
          </a:p>
          <a:p>
            <a:pPr marL="171450" lvl="1" indent="-171450">
              <a:buFont typeface="Courier New" panose="02070309020205020404" pitchFamily="49" charset="0"/>
              <a:buChar char="o"/>
            </a:pPr>
            <a:r>
              <a:rPr lang="en-CA" sz="1200" dirty="0">
                <a:effectLst/>
                <a:latin typeface="Arial" panose="020B0604020202020204" pitchFamily="34" charset="0"/>
                <a:ea typeface="Helvetica Neue"/>
                <a:cs typeface="Arial" panose="020B0604020202020204" pitchFamily="34" charset="0"/>
                <a:sym typeface="Helvetica Neue"/>
              </a:rPr>
              <a:t>Being open to receiving Fearless Feedback</a:t>
            </a:r>
          </a:p>
          <a:p>
            <a:endParaRPr lang="en-CA" dirty="0"/>
          </a:p>
        </p:txBody>
      </p:sp>
    </p:spTree>
    <p:extLst>
      <p:ext uri="{BB962C8B-B14F-4D97-AF65-F5344CB8AC3E}">
        <p14:creationId xmlns:p14="http://schemas.microsoft.com/office/powerpoint/2010/main" val="2376180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CA" sz="1200" dirty="0">
                <a:effectLst/>
                <a:latin typeface="Arial" panose="020B0604020202020204" pitchFamily="34" charset="0"/>
                <a:ea typeface="Helvetica Neue"/>
                <a:cs typeface="Arial" panose="020B0604020202020204" pitchFamily="34" charset="0"/>
                <a:sym typeface="Helvetica Neue"/>
              </a:rPr>
              <a:t>“Any further questions/thoughts/comments?”</a:t>
            </a:r>
          </a:p>
          <a:p>
            <a:endParaRPr lang="en-CA" sz="1200" dirty="0">
              <a:latin typeface="Arial" panose="020B0604020202020204" pitchFamily="34" charset="0"/>
              <a:cs typeface="Arial" panose="020B0604020202020204" pitchFamily="34" charset="0"/>
            </a:endParaRPr>
          </a:p>
          <a:p>
            <a:r>
              <a:rPr lang="en-CA" sz="1200" dirty="0">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1221029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CA" sz="1200" dirty="0">
                <a:solidFill>
                  <a:srgbClr val="FF0000"/>
                </a:solidFill>
                <a:effectLst/>
                <a:latin typeface="Arial" panose="020B0604020202020204" pitchFamily="34" charset="0"/>
                <a:ea typeface="Helvetica Neue"/>
                <a:cs typeface="Arial" panose="020B0604020202020204" pitchFamily="34" charset="0"/>
                <a:sym typeface="Helvetica Neue"/>
              </a:rPr>
              <a:t>Have 3 different participants read out one paragraph each.</a:t>
            </a:r>
          </a:p>
          <a:p>
            <a:pPr marL="342900" lvl="0" indent="-342900">
              <a:buFont typeface="Arial" panose="020B0604020202020204" pitchFamily="34" charset="0"/>
              <a:buChar char="•"/>
            </a:pPr>
            <a:endParaRPr lang="en-CA" sz="1200" i="0" dirty="0">
              <a:effectLst/>
              <a:latin typeface="Arial" panose="020B0604020202020204" pitchFamily="34" charset="0"/>
              <a:ea typeface="Helvetica Neue"/>
              <a:cs typeface="Arial" panose="020B0604020202020204" pitchFamily="34" charset="0"/>
              <a:sym typeface="Helvetica Neue"/>
            </a:endParaRPr>
          </a:p>
          <a:p>
            <a:pPr marL="342900" lvl="7" indent="-342900">
              <a:buFont typeface="Arial" panose="020B0604020202020204" pitchFamily="34" charset="0"/>
              <a:buChar char="•"/>
            </a:pPr>
            <a:r>
              <a:rPr lang="en-CA" sz="1200" i="0" dirty="0">
                <a:effectLst/>
                <a:latin typeface="Arial" panose="020B0604020202020204" pitchFamily="34" charset="0"/>
                <a:ea typeface="Helvetica Neue"/>
                <a:cs typeface="Arial" panose="020B0604020202020204" pitchFamily="34" charset="0"/>
                <a:sym typeface="Helvetica Neue"/>
              </a:rPr>
              <a:t>Employees/Volunteers goals are the same regardless of position</a:t>
            </a:r>
          </a:p>
          <a:p>
            <a:pPr marL="342900" lvl="7" indent="-342900">
              <a:buFont typeface="Courier New" panose="02070309020205020404" pitchFamily="49" charset="0"/>
              <a:buChar char="o"/>
            </a:pPr>
            <a:r>
              <a:rPr lang="en-CA" sz="1200" i="0" dirty="0">
                <a:effectLst/>
                <a:latin typeface="Arial" panose="020B0604020202020204" pitchFamily="34" charset="0"/>
                <a:ea typeface="Helvetica Neue"/>
                <a:cs typeface="Arial" panose="020B0604020202020204" pitchFamily="34" charset="0"/>
                <a:sym typeface="Helvetica Neue"/>
              </a:rPr>
              <a:t>We rely on donations and the good will of the community to raise money</a:t>
            </a:r>
          </a:p>
          <a:p>
            <a:pPr marL="342900" lvl="8" indent="-342900">
              <a:buFont typeface="Courier New" panose="02070309020205020404" pitchFamily="49" charset="0"/>
              <a:buChar char="o"/>
            </a:pPr>
            <a:r>
              <a:rPr lang="en-CA" sz="1200" i="0" dirty="0">
                <a:effectLst/>
                <a:latin typeface="Arial" panose="020B0604020202020204" pitchFamily="34" charset="0"/>
                <a:ea typeface="Helvetica Neue"/>
                <a:cs typeface="Arial" panose="020B0604020202020204" pitchFamily="34" charset="0"/>
                <a:sym typeface="Helvetica Neue"/>
              </a:rPr>
              <a:t>find homes for the animal in our care</a:t>
            </a:r>
          </a:p>
          <a:p>
            <a:pPr marL="342900" lvl="8" indent="-342900">
              <a:buFont typeface="Courier New" panose="02070309020205020404" pitchFamily="49" charset="0"/>
              <a:buChar char="o"/>
            </a:pPr>
            <a:r>
              <a:rPr lang="en-CA" sz="1200" i="0" dirty="0">
                <a:effectLst/>
                <a:latin typeface="Arial" panose="020B0604020202020204" pitchFamily="34" charset="0"/>
                <a:ea typeface="Helvetica Neue"/>
                <a:cs typeface="Arial" panose="020B0604020202020204" pitchFamily="34" charset="0"/>
                <a:sym typeface="Helvetica Neue"/>
              </a:rPr>
              <a:t>attract volunteers and foster parents</a:t>
            </a:r>
          </a:p>
          <a:p>
            <a:pPr marL="342900" lvl="7" indent="-342900">
              <a:buFont typeface="Courier New" panose="02070309020205020404" pitchFamily="49" charset="0"/>
              <a:buChar char="o"/>
            </a:pPr>
            <a:endParaRPr lang="en-CA" sz="1200" i="1" dirty="0">
              <a:effectLst/>
              <a:latin typeface="Arial" panose="020B0604020202020204" pitchFamily="34" charset="0"/>
              <a:ea typeface="Helvetica Neue"/>
              <a:cs typeface="Arial" panose="020B0604020202020204" pitchFamily="34" charset="0"/>
              <a:sym typeface="Helvetica Neue"/>
            </a:endParaRPr>
          </a:p>
          <a:p>
            <a:pPr marL="342900" lvl="7" indent="-342900">
              <a:buFont typeface="Arial" panose="020B0604020202020204" pitchFamily="34" charset="0"/>
              <a:buChar char="•"/>
            </a:pPr>
            <a:r>
              <a:rPr lang="en-CA" sz="1200" i="1" dirty="0">
                <a:effectLst/>
                <a:latin typeface="Arial" panose="020B0604020202020204" pitchFamily="34" charset="0"/>
                <a:ea typeface="Helvetica Neue"/>
                <a:cs typeface="Arial" panose="020B0604020202020204" pitchFamily="34" charset="0"/>
                <a:sym typeface="Helvetica Neue"/>
              </a:rPr>
              <a:t>It’s vital that every visitor to the Shelter leaves with a positive experience</a:t>
            </a:r>
            <a:endParaRPr lang="en-CA" sz="1200" dirty="0">
              <a:effectLst/>
              <a:latin typeface="Arial" panose="020B0604020202020204" pitchFamily="34" charset="0"/>
              <a:ea typeface="Helvetica Neue"/>
              <a:cs typeface="Arial" panose="020B0604020202020204" pitchFamily="34" charset="0"/>
              <a:sym typeface="Helvetica Neue"/>
            </a:endParaRPr>
          </a:p>
          <a:p>
            <a:endParaRPr lang="en-CA" sz="1200" b="1" dirty="0">
              <a:effectLst/>
              <a:latin typeface="Arial" panose="020B0604020202020204" pitchFamily="34" charset="0"/>
              <a:ea typeface="Helvetica Neue"/>
              <a:cs typeface="Arial" panose="020B0604020202020204" pitchFamily="34" charset="0"/>
              <a:sym typeface="Helvetica Neue"/>
            </a:endParaRPr>
          </a:p>
          <a:p>
            <a:pPr marL="350101" lvl="4" indent="-350101">
              <a:buFontTx/>
              <a:buChar char="-"/>
            </a:pPr>
            <a:endParaRPr lang="en-CA" sz="1200" baseline="0" dirty="0">
              <a:latin typeface="Arial" panose="020B0604020202020204" pitchFamily="34" charset="0"/>
              <a:cs typeface="Arial" panose="020B0604020202020204" pitchFamily="34" charset="0"/>
            </a:endParaRPr>
          </a:p>
          <a:p>
            <a:endParaRPr lang="en-CA"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0333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prstGeom prst="rect">
            <a:avLst/>
          </a:prstGeom>
        </p:spPr>
        <p:txBody>
          <a:bodyPr/>
          <a:lstStyle/>
          <a:p>
            <a:endParaRPr dirty="0"/>
          </a:p>
        </p:txBody>
      </p:sp>
      <p:sp>
        <p:nvSpPr>
          <p:cNvPr id="138" name="Shape 138"/>
          <p:cNvSpPr>
            <a:spLocks noGrp="1"/>
          </p:cNvSpPr>
          <p:nvPr>
            <p:ph type="body" sz="quarter" idx="1"/>
          </p:nvPr>
        </p:nvSpPr>
        <p:spPr>
          <a:prstGeom prst="rect">
            <a:avLst/>
          </a:prstGeom>
        </p:spPr>
        <p:txBody>
          <a:bodyPr/>
          <a:lstStyle/>
          <a:p>
            <a:pPr marL="342900" lvl="0" indent="-34290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Despite positive intention, communication can become convoluted and create misunderstanding.</a:t>
            </a:r>
          </a:p>
          <a:p>
            <a:endParaRPr lang="en-CA" sz="1200" b="1" dirty="0">
              <a:effectLst/>
              <a:latin typeface="Arial" panose="020B0604020202020204" pitchFamily="34" charset="0"/>
              <a:ea typeface="Helvetica Neue"/>
              <a:cs typeface="Arial" panose="020B0604020202020204" pitchFamily="34" charset="0"/>
              <a:sym typeface="Helvetica Neue"/>
            </a:endParaRPr>
          </a:p>
          <a:p>
            <a:r>
              <a:rPr lang="en-CA" sz="1200" b="1" dirty="0">
                <a:effectLst/>
                <a:latin typeface="Arial" panose="020B0604020202020204" pitchFamily="34" charset="0"/>
                <a:ea typeface="Helvetica Neue"/>
                <a:cs typeface="Arial" panose="020B0604020202020204" pitchFamily="34" charset="0"/>
                <a:sym typeface="Helvetica Neue"/>
              </a:rPr>
              <a:t>Activity – Broken Telephone Game</a:t>
            </a:r>
          </a:p>
          <a:p>
            <a:pPr lvl="1"/>
            <a:r>
              <a:rPr lang="en-CA" sz="1200" i="1" dirty="0">
                <a:effectLst/>
                <a:latin typeface="Arial" panose="020B0604020202020204" pitchFamily="34" charset="0"/>
                <a:ea typeface="Helvetica Neue"/>
                <a:cs typeface="Arial" panose="020B0604020202020204" pitchFamily="34" charset="0"/>
                <a:sym typeface="Helvetica Neue"/>
              </a:rPr>
              <a:t>I’m going</a:t>
            </a:r>
            <a:r>
              <a:rPr lang="en-CA" sz="1200" i="1" baseline="0" dirty="0">
                <a:effectLst/>
                <a:latin typeface="Arial" panose="020B0604020202020204" pitchFamily="34" charset="0"/>
                <a:ea typeface="Helvetica Neue"/>
                <a:cs typeface="Arial" panose="020B0604020202020204" pitchFamily="34" charset="0"/>
                <a:sym typeface="Helvetica Neue"/>
              </a:rPr>
              <a:t> to </a:t>
            </a:r>
            <a:r>
              <a:rPr lang="en-CA" sz="1200" i="1" dirty="0">
                <a:effectLst/>
                <a:latin typeface="Arial" panose="020B0604020202020204" pitchFamily="34" charset="0"/>
                <a:ea typeface="Helvetica Neue"/>
                <a:cs typeface="Arial" panose="020B0604020202020204" pitchFamily="34" charset="0"/>
                <a:sym typeface="Helvetica Neue"/>
              </a:rPr>
              <a:t>whisper a statement into the ear of one person. </a:t>
            </a:r>
          </a:p>
          <a:p>
            <a:pPr lvl="1"/>
            <a:r>
              <a:rPr lang="en-CA" sz="1200" i="1" dirty="0">
                <a:effectLst/>
                <a:latin typeface="Arial" panose="020B0604020202020204" pitchFamily="34" charset="0"/>
                <a:ea typeface="Helvetica Neue"/>
                <a:cs typeface="Arial" panose="020B0604020202020204" pitchFamily="34" charset="0"/>
                <a:sym typeface="Helvetica Neue"/>
              </a:rPr>
              <a:t>That person will whisper the same statement to the next person and so on until everyone has heard the statement.</a:t>
            </a:r>
          </a:p>
          <a:p>
            <a:pPr lvl="1"/>
            <a:r>
              <a:rPr lang="en-CA" sz="1200" i="1" dirty="0">
                <a:effectLst/>
                <a:latin typeface="Arial" panose="020B0604020202020204" pitchFamily="34" charset="0"/>
                <a:ea typeface="Helvetica Neue"/>
                <a:cs typeface="Arial" panose="020B0604020202020204" pitchFamily="34" charset="0"/>
                <a:sym typeface="Helvetica Neue"/>
              </a:rPr>
              <a:t>The last person to hear the statement will tell the group what the statement is.</a:t>
            </a:r>
          </a:p>
          <a:p>
            <a:pPr lvl="1"/>
            <a:endParaRPr lang="en-CA" sz="1200" dirty="0">
              <a:effectLst/>
              <a:latin typeface="Arial" panose="020B0604020202020204" pitchFamily="34" charset="0"/>
              <a:ea typeface="Helvetica Neue"/>
              <a:cs typeface="Arial" panose="020B0604020202020204" pitchFamily="34" charset="0"/>
              <a:sym typeface="Helvetica Neue"/>
            </a:endParaRPr>
          </a:p>
          <a:p>
            <a:pPr marL="342900" lvl="1" indent="-34290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Ensure noise in the room, encourage participants to talk amongst themselves during the activity</a:t>
            </a:r>
          </a:p>
          <a:p>
            <a:pPr lvl="1"/>
            <a:endParaRPr lang="en-CA" sz="1200" dirty="0">
              <a:effectLst/>
              <a:latin typeface="Arial" panose="020B0604020202020204" pitchFamily="34" charset="0"/>
              <a:ea typeface="Helvetica Neue"/>
              <a:cs typeface="Arial" panose="020B0604020202020204" pitchFamily="34" charset="0"/>
              <a:sym typeface="Helvetica Neue"/>
            </a:endParaRPr>
          </a:p>
          <a:p>
            <a:r>
              <a:rPr lang="en-CA" sz="1200" b="1" i="1" u="sng" dirty="0">
                <a:effectLst/>
                <a:latin typeface="Arial" panose="020B0604020202020204" pitchFamily="34" charset="0"/>
                <a:ea typeface="Helvetica Neue"/>
                <a:cs typeface="Arial" panose="020B0604020202020204" pitchFamily="34" charset="0"/>
                <a:sym typeface="Helvetica Neue"/>
              </a:rPr>
              <a:t>Statement</a:t>
            </a:r>
            <a:r>
              <a:rPr lang="en-CA" sz="1200" b="1" i="1" dirty="0">
                <a:effectLst/>
                <a:latin typeface="Arial" panose="020B0604020202020204" pitchFamily="34" charset="0"/>
                <a:ea typeface="Helvetica Neue"/>
                <a:cs typeface="Arial" panose="020B0604020202020204" pitchFamily="34" charset="0"/>
                <a:sym typeface="Helvetica Neue"/>
              </a:rPr>
              <a:t> “Where can I find Fluffy, the bronze brindle basset hound, 9 years old, with a floppy ear that came in as an owner surrender 3 days ago” </a:t>
            </a:r>
            <a:endParaRPr lang="en-CA" sz="1200" b="1" dirty="0">
              <a:effectLst/>
              <a:latin typeface="Arial" panose="020B0604020202020204" pitchFamily="34" charset="0"/>
              <a:ea typeface="Helvetica Neue"/>
              <a:cs typeface="Arial" panose="020B0604020202020204" pitchFamily="34" charset="0"/>
              <a:sym typeface="Helvetica Neue"/>
            </a:endParaRPr>
          </a:p>
          <a:p>
            <a:r>
              <a:rPr lang="en-CA" sz="1200" b="1" dirty="0">
                <a:effectLst/>
                <a:latin typeface="Arial" panose="020B0604020202020204" pitchFamily="34" charset="0"/>
                <a:ea typeface="Helvetica Neue"/>
                <a:cs typeface="Arial" panose="020B0604020202020204" pitchFamily="34" charset="0"/>
                <a:sym typeface="Helvetica Neue"/>
              </a:rPr>
              <a:t> </a:t>
            </a:r>
            <a:endParaRPr lang="en-CA" sz="1200" dirty="0">
              <a:effectLst/>
              <a:latin typeface="Arial" panose="020B0604020202020204" pitchFamily="34" charset="0"/>
              <a:ea typeface="Helvetica Neue"/>
              <a:cs typeface="Arial" panose="020B0604020202020204" pitchFamily="34" charset="0"/>
              <a:sym typeface="Helvetica Neue"/>
            </a:endParaRPr>
          </a:p>
          <a:p>
            <a:r>
              <a:rPr lang="en-CA" sz="1200" b="1" dirty="0">
                <a:effectLst/>
                <a:latin typeface="Arial" panose="020B0604020202020204" pitchFamily="34" charset="0"/>
                <a:ea typeface="Helvetica Neue"/>
                <a:cs typeface="Arial" panose="020B0604020202020204" pitchFamily="34" charset="0"/>
                <a:sym typeface="Helvetica Neue"/>
              </a:rPr>
              <a:t>Take Up Activity</a:t>
            </a:r>
            <a:endParaRPr lang="en-CA" sz="1200" dirty="0">
              <a:effectLst/>
              <a:latin typeface="Arial" panose="020B0604020202020204" pitchFamily="34" charset="0"/>
              <a:ea typeface="Helvetica Neue"/>
              <a:cs typeface="Arial" panose="020B0604020202020204" pitchFamily="34" charset="0"/>
              <a:sym typeface="Helvetica Neue"/>
            </a:endParaRPr>
          </a:p>
          <a:p>
            <a:pPr marL="342900" lvl="0" indent="-34290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Have last person in the chain state what they heard</a:t>
            </a:r>
          </a:p>
          <a:p>
            <a:pPr marL="342900" lvl="0" indent="-34290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Illustrate that messages can be convoluted and become mixed up both</a:t>
            </a:r>
            <a:r>
              <a:rPr lang="en-CA" sz="1200" baseline="0" dirty="0">
                <a:effectLst/>
                <a:latin typeface="Arial" panose="020B0604020202020204" pitchFamily="34" charset="0"/>
                <a:ea typeface="Helvetica Neue"/>
                <a:cs typeface="Arial" panose="020B0604020202020204" pitchFamily="34" charset="0"/>
                <a:sym typeface="Helvetica Neue"/>
              </a:rPr>
              <a:t> internally and with clients</a:t>
            </a:r>
            <a:endParaRPr lang="en-CA" sz="1200" dirty="0">
              <a:effectLst/>
              <a:latin typeface="Arial" panose="020B0604020202020204" pitchFamily="34" charset="0"/>
              <a:ea typeface="Helvetica Neue"/>
              <a:cs typeface="Arial" panose="020B0604020202020204" pitchFamily="34" charset="0"/>
              <a:sym typeface="Helvetica Neue"/>
            </a:endParaRPr>
          </a:p>
          <a:p>
            <a:r>
              <a:rPr lang="en-CA" sz="1200" dirty="0">
                <a:effectLst/>
                <a:latin typeface="Arial" panose="020B0604020202020204" pitchFamily="34" charset="0"/>
                <a:ea typeface="Helvetica Neue"/>
                <a:cs typeface="Arial" panose="020B0604020202020204" pitchFamily="34" charset="0"/>
                <a:sym typeface="Helvetica Neue"/>
              </a:rPr>
              <a:t> </a:t>
            </a:r>
            <a:endParaRPr lang="en-CA" sz="1200" i="0" dirty="0">
              <a:effectLst/>
              <a:latin typeface="Arial" panose="020B0604020202020204" pitchFamily="34" charset="0"/>
              <a:ea typeface="Helvetica Neue"/>
              <a:cs typeface="Arial" panose="020B0604020202020204" pitchFamily="34" charset="0"/>
              <a:sym typeface="Helvetica Neue"/>
            </a:endParaRPr>
          </a:p>
          <a:p>
            <a:pPr marL="342900" lvl="1" indent="-342900">
              <a:buFont typeface="Arial" panose="020B0604020202020204" pitchFamily="34" charset="0"/>
              <a:buChar char="•"/>
            </a:pPr>
            <a:r>
              <a:rPr lang="en-CA" sz="1200" i="0" dirty="0">
                <a:effectLst/>
                <a:latin typeface="Arial" panose="020B0604020202020204" pitchFamily="34" charset="0"/>
                <a:ea typeface="Helvetica Neue"/>
                <a:cs typeface="Arial" panose="020B0604020202020204" pitchFamily="34" charset="0"/>
                <a:sym typeface="Helvetica Neue"/>
              </a:rPr>
              <a:t>Similar</a:t>
            </a:r>
            <a:r>
              <a:rPr lang="en-CA" sz="1200" i="0" baseline="0" dirty="0">
                <a:effectLst/>
                <a:latin typeface="Arial" panose="020B0604020202020204" pitchFamily="34" charset="0"/>
                <a:ea typeface="Helvetica Neue"/>
                <a:cs typeface="Arial" panose="020B0604020202020204" pitchFamily="34" charset="0"/>
                <a:sym typeface="Helvetica Neue"/>
              </a:rPr>
              <a:t> experience to </a:t>
            </a:r>
            <a:r>
              <a:rPr lang="en-CA" sz="1200" i="0" dirty="0">
                <a:effectLst/>
                <a:latin typeface="Arial" panose="020B0604020202020204" pitchFamily="34" charset="0"/>
                <a:ea typeface="Helvetica Neue"/>
                <a:cs typeface="Arial" panose="020B0604020202020204" pitchFamily="34" charset="0"/>
                <a:sym typeface="Helvetica Neue"/>
              </a:rPr>
              <a:t>how a customer or client in an unfamiliar setting can just as easily get lost in the shuffle. </a:t>
            </a:r>
          </a:p>
          <a:p>
            <a:pPr marL="342900" lvl="1" indent="-342900">
              <a:buFont typeface="Arial" panose="020B0604020202020204" pitchFamily="34" charset="0"/>
              <a:buChar char="•"/>
            </a:pPr>
            <a:r>
              <a:rPr lang="en-CA" sz="1200" i="0" dirty="0">
                <a:effectLst/>
                <a:latin typeface="Arial" panose="020B0604020202020204" pitchFamily="34" charset="0"/>
                <a:ea typeface="Helvetica Neue"/>
                <a:cs typeface="Arial" panose="020B0604020202020204" pitchFamily="34" charset="0"/>
                <a:sym typeface="Helvetica Neue"/>
              </a:rPr>
              <a:t>Their needs might get misinterpreted or lost all together; resulting in a negative experience. </a:t>
            </a:r>
          </a:p>
          <a:p>
            <a:endParaRPr lang="en-CA" sz="1200" dirty="0">
              <a:latin typeface="Arial" panose="020B0604020202020204" pitchFamily="34" charset="0"/>
              <a:cs typeface="Arial" panose="020B0604020202020204" pitchFamily="34" charset="0"/>
            </a:endParaRPr>
          </a:p>
          <a:p>
            <a:endParaRPr lang="en-CA" sz="1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CA" sz="1200" baseline="0" dirty="0">
                <a:latin typeface="Arial" panose="020B0604020202020204" pitchFamily="34" charset="0"/>
                <a:cs typeface="Arial" panose="020B0604020202020204" pitchFamily="34" charset="0"/>
              </a:rPr>
              <a:t>Despite positive intention, communication </a:t>
            </a:r>
            <a:r>
              <a:rPr lang="en-CA" sz="1200" dirty="0">
                <a:latin typeface="Arial" panose="020B0604020202020204" pitchFamily="34" charset="0"/>
                <a:cs typeface="Arial" panose="020B0604020202020204" pitchFamily="34" charset="0"/>
              </a:rPr>
              <a:t>can become</a:t>
            </a:r>
            <a:r>
              <a:rPr lang="en-CA" sz="1200" baseline="0" dirty="0">
                <a:latin typeface="Arial" panose="020B0604020202020204" pitchFamily="34" charset="0"/>
                <a:cs typeface="Arial" panose="020B0604020202020204" pitchFamily="34" charset="0"/>
              </a:rPr>
              <a:t> convoluted and create misunderstanding </a:t>
            </a:r>
          </a:p>
          <a:p>
            <a:pPr marL="0" indent="0">
              <a:buNone/>
            </a:pPr>
            <a:endParaRPr lang="en-CA" sz="1200" dirty="0">
              <a:latin typeface="Arial" panose="020B0604020202020204" pitchFamily="34" charset="0"/>
              <a:cs typeface="Arial" panose="020B0604020202020204" pitchFamily="34" charset="0"/>
            </a:endParaRPr>
          </a:p>
          <a:p>
            <a:endParaRP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5765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a:spLocks noGrp="1" noRot="1" noChangeAspect="1"/>
          </p:cNvSpPr>
          <p:nvPr>
            <p:ph type="sldImg"/>
          </p:nvPr>
        </p:nvSpPr>
        <p:spPr>
          <a:prstGeom prst="rect">
            <a:avLst/>
          </a:prstGeom>
        </p:spPr>
        <p:txBody>
          <a:bodyPr/>
          <a:lstStyle/>
          <a:p>
            <a:endParaRPr dirty="0"/>
          </a:p>
        </p:txBody>
      </p:sp>
      <p:sp>
        <p:nvSpPr>
          <p:cNvPr id="144" name="Shape 144"/>
          <p:cNvSpPr>
            <a:spLocks noGrp="1"/>
          </p:cNvSpPr>
          <p:nvPr>
            <p:ph type="body" sz="quarter" idx="1"/>
          </p:nvPr>
        </p:nvSpPr>
        <p:spPr>
          <a:prstGeom prst="rect">
            <a:avLst/>
          </a:prstGeom>
        </p:spPr>
        <p:txBody>
          <a:bodyPr/>
          <a:lstStyle/>
          <a:p>
            <a:r>
              <a:rPr lang="en-CA" sz="1200" b="1" dirty="0">
                <a:solidFill>
                  <a:schemeClr val="bg1"/>
                </a:solidFill>
                <a:effectLst/>
                <a:latin typeface="Arial" panose="020B0604020202020204" pitchFamily="34" charset="0"/>
                <a:ea typeface="Helvetica Neue"/>
                <a:cs typeface="Arial" panose="020B0604020202020204" pitchFamily="34" charset="0"/>
                <a:sym typeface="Helvetica Neue"/>
              </a:rPr>
              <a:t>Purpose</a:t>
            </a:r>
          </a:p>
          <a:p>
            <a:pPr marL="342900" lvl="0" indent="-342900">
              <a:buFont typeface="Arial" panose="020B0604020202020204" pitchFamily="34" charset="0"/>
              <a:buChar char="•"/>
            </a:pPr>
            <a:r>
              <a:rPr lang="en-CA" sz="1200" dirty="0">
                <a:solidFill>
                  <a:schemeClr val="bg1"/>
                </a:solidFill>
                <a:effectLst/>
                <a:latin typeface="Arial" panose="020B0604020202020204" pitchFamily="34" charset="0"/>
                <a:ea typeface="Helvetica Neue"/>
                <a:cs typeface="Arial" panose="020B0604020202020204" pitchFamily="34" charset="0"/>
                <a:sym typeface="Helvetica Neue"/>
              </a:rPr>
              <a:t>Make clients feel welcomed, minimize confusion, and create a positive and engaged experience for everyone at the shelter </a:t>
            </a:r>
          </a:p>
          <a:p>
            <a:pPr marL="342900" lvl="0" indent="-342900">
              <a:buFont typeface="Arial" panose="020B0604020202020204" pitchFamily="34" charset="0"/>
              <a:buChar char="•"/>
            </a:pPr>
            <a:r>
              <a:rPr lang="en-CA" sz="1200" dirty="0">
                <a:solidFill>
                  <a:schemeClr val="bg1"/>
                </a:solidFill>
                <a:effectLst/>
                <a:latin typeface="Arial" panose="020B0604020202020204" pitchFamily="34" charset="0"/>
                <a:ea typeface="Helvetica Neue"/>
                <a:cs typeface="Arial" panose="020B0604020202020204" pitchFamily="34" charset="0"/>
                <a:sym typeface="Helvetica Neue"/>
              </a:rPr>
              <a:t>Do this with every single client, every single time </a:t>
            </a:r>
          </a:p>
          <a:p>
            <a:pPr marL="342900" lvl="0" indent="-342900">
              <a:buFont typeface="Arial" panose="020B0604020202020204" pitchFamily="34" charset="0"/>
              <a:buChar char="•"/>
            </a:pPr>
            <a:endParaRPr lang="en-CA" sz="1200" dirty="0">
              <a:solidFill>
                <a:schemeClr val="bg1"/>
              </a:solidFill>
              <a:effectLst/>
              <a:latin typeface="Arial" panose="020B0604020202020204" pitchFamily="34" charset="0"/>
              <a:ea typeface="Helvetica Neue"/>
              <a:cs typeface="Arial" panose="020B0604020202020204" pitchFamily="34" charset="0"/>
              <a:sym typeface="Helvetica Neue"/>
            </a:endParaRPr>
          </a:p>
          <a:p>
            <a:pPr lvl="0"/>
            <a:r>
              <a:rPr lang="en-CA" sz="1200" b="1" i="0" dirty="0">
                <a:solidFill>
                  <a:schemeClr val="bg1"/>
                </a:solidFill>
                <a:effectLst/>
                <a:latin typeface="Arial" panose="020B0604020202020204" pitchFamily="34" charset="0"/>
                <a:ea typeface="Helvetica Neue"/>
                <a:cs typeface="Arial" panose="020B0604020202020204" pitchFamily="34" charset="0"/>
                <a:sym typeface="Helvetica Neue"/>
              </a:rPr>
              <a:t>Concept</a:t>
            </a:r>
          </a:p>
          <a:p>
            <a:pPr marL="342900" lvl="0" indent="-342900">
              <a:buFont typeface="Arial" panose="020B0604020202020204" pitchFamily="34" charset="0"/>
              <a:buChar char="•"/>
            </a:pPr>
            <a:r>
              <a:rPr lang="en-CA" sz="1200" i="0" dirty="0">
                <a:solidFill>
                  <a:schemeClr val="bg1"/>
                </a:solidFill>
                <a:effectLst/>
                <a:latin typeface="Arial" panose="020B0604020202020204" pitchFamily="34" charset="0"/>
                <a:ea typeface="Helvetica Neue"/>
                <a:cs typeface="Arial" panose="020B0604020202020204" pitchFamily="34" charset="0"/>
                <a:sym typeface="Helvetica Neue"/>
              </a:rPr>
              <a:t>Idea is simple</a:t>
            </a:r>
          </a:p>
          <a:p>
            <a:pPr marL="342900" lvl="0" indent="-342900">
              <a:buFont typeface="Arial" panose="020B0604020202020204" pitchFamily="34" charset="0"/>
              <a:buChar char="•"/>
            </a:pPr>
            <a:r>
              <a:rPr lang="en-CA" sz="1200" i="0" dirty="0">
                <a:solidFill>
                  <a:schemeClr val="bg1"/>
                </a:solidFill>
                <a:effectLst/>
                <a:latin typeface="Arial" panose="020B0604020202020204" pitchFamily="34" charset="0"/>
                <a:ea typeface="Helvetica Neue"/>
                <a:cs typeface="Arial" panose="020B0604020202020204" pitchFamily="34" charset="0"/>
                <a:sym typeface="Helvetica Neue"/>
              </a:rPr>
              <a:t>If someone needs help or information that you can’t provide – help them get that support</a:t>
            </a:r>
          </a:p>
          <a:p>
            <a:pPr lvl="0"/>
            <a:endParaRPr lang="en-CA" sz="1200" i="0" dirty="0">
              <a:solidFill>
                <a:schemeClr val="bg1"/>
              </a:solidFill>
              <a:effectLst/>
              <a:latin typeface="Arial" panose="020B0604020202020204" pitchFamily="34" charset="0"/>
              <a:ea typeface="Helvetica Neue"/>
              <a:cs typeface="Arial" panose="020B0604020202020204" pitchFamily="34" charset="0"/>
              <a:sym typeface="Helvetica Neue"/>
            </a:endParaRPr>
          </a:p>
          <a:p>
            <a:pPr marL="342900" lvl="0" indent="-342900">
              <a:buFont typeface="Arial" panose="020B0604020202020204" pitchFamily="34" charset="0"/>
              <a:buChar char="•"/>
            </a:pPr>
            <a:r>
              <a:rPr lang="en-CA" sz="1200" i="0" dirty="0">
                <a:solidFill>
                  <a:schemeClr val="bg1"/>
                </a:solidFill>
                <a:effectLst/>
                <a:latin typeface="Arial" panose="020B0604020202020204" pitchFamily="34" charset="0"/>
                <a:ea typeface="Helvetica Neue"/>
                <a:cs typeface="Arial" panose="020B0604020202020204" pitchFamily="34" charset="0"/>
                <a:sym typeface="Helvetica Neue"/>
              </a:rPr>
              <a:t>Have you been</a:t>
            </a:r>
            <a:r>
              <a:rPr lang="en-CA" sz="1200" i="0" baseline="0" dirty="0">
                <a:solidFill>
                  <a:schemeClr val="bg1"/>
                </a:solidFill>
                <a:effectLst/>
                <a:latin typeface="Arial" panose="020B0604020202020204" pitchFamily="34" charset="0"/>
                <a:ea typeface="Helvetica Neue"/>
                <a:cs typeface="Arial" panose="020B0604020202020204" pitchFamily="34" charset="0"/>
                <a:sym typeface="Helvetica Neue"/>
              </a:rPr>
              <a:t> in a store and an employee</a:t>
            </a:r>
            <a:r>
              <a:rPr lang="en-CA" sz="1200" i="0" dirty="0">
                <a:solidFill>
                  <a:schemeClr val="bg1"/>
                </a:solidFill>
                <a:effectLst/>
                <a:latin typeface="Arial" panose="020B0604020202020204" pitchFamily="34" charset="0"/>
                <a:ea typeface="Helvetica Neue"/>
                <a:cs typeface="Arial" panose="020B0604020202020204" pitchFamily="34" charset="0"/>
                <a:sym typeface="Helvetica Neue"/>
              </a:rPr>
              <a:t> has told you “sorry that’s not my department” or “you just need to go down that way” and you end up getting lost or frustrated?</a:t>
            </a:r>
          </a:p>
          <a:p>
            <a:pPr marL="342900" lvl="0" indent="-342900">
              <a:buFont typeface="Arial" panose="020B0604020202020204" pitchFamily="34" charset="0"/>
              <a:buChar char="•"/>
            </a:pPr>
            <a:endParaRPr lang="en-CA" sz="1200" i="0" dirty="0">
              <a:solidFill>
                <a:schemeClr val="bg1"/>
              </a:solidFill>
              <a:effectLst/>
              <a:latin typeface="Arial" panose="020B0604020202020204" pitchFamily="34" charset="0"/>
              <a:ea typeface="Helvetica Neue"/>
              <a:cs typeface="Arial" panose="020B0604020202020204" pitchFamily="34" charset="0"/>
              <a:sym typeface="Helvetica Neue"/>
            </a:endParaRPr>
          </a:p>
          <a:p>
            <a:pPr marL="342900" lvl="0" indent="-342900">
              <a:buFont typeface="Arial" panose="020B0604020202020204" pitchFamily="34" charset="0"/>
              <a:buChar char="•"/>
            </a:pPr>
            <a:r>
              <a:rPr lang="en-CA" sz="1200" i="0" dirty="0">
                <a:solidFill>
                  <a:schemeClr val="bg1"/>
                </a:solidFill>
                <a:effectLst/>
                <a:latin typeface="Arial" panose="020B0604020202020204" pitchFamily="34" charset="0"/>
                <a:ea typeface="Helvetica Neue"/>
                <a:cs typeface="Arial" panose="020B0604020202020204" pitchFamily="34" charset="0"/>
                <a:sym typeface="Helvetica Neue"/>
              </a:rPr>
              <a:t>Warm hand off means listening to that person’s needs and introducing them to the correct and best resource/person to help them with those needs. </a:t>
            </a:r>
          </a:p>
          <a:p>
            <a:pPr marL="342900" lvl="2" indent="-342900">
              <a:buFont typeface="Courier New" panose="02070309020205020404" pitchFamily="49" charset="0"/>
              <a:buChar char="o"/>
            </a:pPr>
            <a:r>
              <a:rPr lang="en-CA" sz="1200" i="0" dirty="0">
                <a:solidFill>
                  <a:schemeClr val="bg1"/>
                </a:solidFill>
                <a:effectLst/>
                <a:latin typeface="Arial" panose="020B0604020202020204" pitchFamily="34" charset="0"/>
                <a:ea typeface="Helvetica Neue"/>
                <a:cs typeface="Arial" panose="020B0604020202020204" pitchFamily="34" charset="0"/>
                <a:sym typeface="Helvetica Neue"/>
              </a:rPr>
              <a:t>Briefly reiterate their needs to that person so client doesn’t feel as though they need to keep repeating themselves.</a:t>
            </a:r>
          </a:p>
          <a:p>
            <a:r>
              <a:rPr lang="en-CA" sz="1200" dirty="0">
                <a:solidFill>
                  <a:schemeClr val="bg1"/>
                </a:solidFill>
                <a:effectLst/>
                <a:latin typeface="Arial" panose="020B0604020202020204" pitchFamily="34" charset="0"/>
                <a:ea typeface="Helvetica Neue"/>
                <a:cs typeface="Arial" panose="020B0604020202020204" pitchFamily="34" charset="0"/>
                <a:sym typeface="Helvetica Neue"/>
              </a:rPr>
              <a:t> </a:t>
            </a:r>
          </a:p>
          <a:p>
            <a:r>
              <a:rPr lang="en-CA" sz="1200" dirty="0">
                <a:solidFill>
                  <a:schemeClr val="bg1"/>
                </a:solidFill>
                <a:effectLst/>
                <a:latin typeface="Arial" panose="020B0604020202020204" pitchFamily="34" charset="0"/>
                <a:ea typeface="Helvetica Neue"/>
                <a:cs typeface="Arial" panose="020B0604020202020204" pitchFamily="34" charset="0"/>
                <a:sym typeface="Helvetica Neue"/>
              </a:rPr>
              <a:t>A few things to keep in mind:</a:t>
            </a:r>
          </a:p>
          <a:p>
            <a:pPr marL="342900" lvl="0" indent="-342900">
              <a:buFont typeface="Arial" panose="020B0604020202020204" pitchFamily="34" charset="0"/>
              <a:buChar char="•"/>
            </a:pPr>
            <a:r>
              <a:rPr lang="en-CA" sz="1200" dirty="0">
                <a:solidFill>
                  <a:schemeClr val="bg1"/>
                </a:solidFill>
                <a:effectLst/>
                <a:latin typeface="Arial" panose="020B0604020202020204" pitchFamily="34" charset="0"/>
                <a:ea typeface="Helvetica Neue"/>
                <a:cs typeface="Arial" panose="020B0604020202020204" pitchFamily="34" charset="0"/>
                <a:sym typeface="Helvetica Neue"/>
              </a:rPr>
              <a:t>Degree of warmth</a:t>
            </a:r>
          </a:p>
          <a:p>
            <a:pPr marL="342900" lvl="1" indent="-342900">
              <a:buFont typeface="Courier New" panose="02070309020205020404" pitchFamily="49" charset="0"/>
              <a:buChar char="o"/>
            </a:pPr>
            <a:r>
              <a:rPr lang="en-CA" sz="1200" dirty="0">
                <a:solidFill>
                  <a:schemeClr val="bg1"/>
                </a:solidFill>
                <a:effectLst/>
                <a:latin typeface="Arial" panose="020B0604020202020204" pitchFamily="34" charset="0"/>
                <a:ea typeface="Helvetica Neue"/>
                <a:cs typeface="Arial" panose="020B0604020202020204" pitchFamily="34" charset="0"/>
                <a:sym typeface="Helvetica Neue"/>
              </a:rPr>
              <a:t>Gradient of how warm the hand-off is dependent on staff member’s knowledge of department function, names, etc.</a:t>
            </a:r>
          </a:p>
          <a:p>
            <a:pPr marL="342900" lvl="0" indent="-342900">
              <a:buFont typeface="Courier New" panose="02070309020205020404" pitchFamily="49" charset="0"/>
              <a:buChar char="o"/>
            </a:pPr>
            <a:r>
              <a:rPr lang="en-CA" sz="1200" dirty="0">
                <a:solidFill>
                  <a:schemeClr val="bg1"/>
                </a:solidFill>
                <a:effectLst/>
                <a:latin typeface="Arial" panose="020B0604020202020204" pitchFamily="34" charset="0"/>
                <a:ea typeface="Helvetica Neue"/>
                <a:cs typeface="Arial" panose="020B0604020202020204" pitchFamily="34" charset="0"/>
                <a:sym typeface="Helvetica Neue"/>
              </a:rPr>
              <a:t>Be polite and happy to help that individual get the best help possible</a:t>
            </a:r>
          </a:p>
          <a:p>
            <a:pPr marL="342900" lvl="0" indent="-342900">
              <a:buFont typeface="Courier New" panose="02070309020205020404" pitchFamily="49" charset="0"/>
              <a:buChar char="o"/>
            </a:pPr>
            <a:r>
              <a:rPr lang="en-CA" sz="1200" dirty="0">
                <a:solidFill>
                  <a:schemeClr val="bg1"/>
                </a:solidFill>
                <a:effectLst/>
                <a:latin typeface="Arial" panose="020B0604020202020204" pitchFamily="34" charset="0"/>
                <a:ea typeface="Helvetica Neue"/>
                <a:cs typeface="Arial" panose="020B0604020202020204" pitchFamily="34" charset="0"/>
                <a:sym typeface="Helvetica Neue"/>
              </a:rPr>
              <a:t>Don’t be afraid to interrupt (politely pausing the individual let them know you’re not the right resource but will help them get there – or politely interrupting a colleague to let them know that someone is waiting for their help)</a:t>
            </a:r>
          </a:p>
          <a:p>
            <a:pPr marL="342900" lvl="0" indent="-342900">
              <a:buFont typeface="Arial" panose="020B0604020202020204" pitchFamily="34" charset="0"/>
              <a:buChar char="•"/>
            </a:pPr>
            <a:r>
              <a:rPr lang="en-CA" sz="1200" dirty="0">
                <a:solidFill>
                  <a:schemeClr val="bg1"/>
                </a:solidFill>
                <a:effectLst/>
                <a:latin typeface="Arial" panose="020B0604020202020204" pitchFamily="34" charset="0"/>
                <a:ea typeface="Helvetica Neue"/>
                <a:cs typeface="Arial" panose="020B0604020202020204" pitchFamily="34" charset="0"/>
                <a:sym typeface="Helvetica Neue"/>
              </a:rPr>
              <a:t>Reiterate their needs as mentioned above and introduce them by name if possible; shows you cared as you actively listened to them</a:t>
            </a:r>
          </a:p>
          <a:p>
            <a:r>
              <a:rPr lang="en-CA" sz="1200" dirty="0">
                <a:solidFill>
                  <a:schemeClr val="bg1"/>
                </a:solidFill>
                <a:effectLst/>
                <a:latin typeface="Arial" panose="020B0604020202020204" pitchFamily="34" charset="0"/>
                <a:ea typeface="Helvetica Neue"/>
                <a:cs typeface="Arial" panose="020B0604020202020204" pitchFamily="34" charset="0"/>
                <a:sym typeface="Helvetica Neue"/>
              </a:rPr>
              <a:t> </a:t>
            </a:r>
          </a:p>
          <a:p>
            <a:r>
              <a:rPr lang="en-CA" sz="1200" dirty="0">
                <a:solidFill>
                  <a:schemeClr val="bg1"/>
                </a:solidFill>
                <a:effectLst/>
                <a:latin typeface="Arial" panose="020B0604020202020204" pitchFamily="34" charset="0"/>
                <a:ea typeface="Helvetica Neue"/>
                <a:cs typeface="Arial" panose="020B0604020202020204" pitchFamily="34" charset="0"/>
                <a:sym typeface="Helvetica Neue"/>
              </a:rPr>
              <a:t>What does this mean to this organization?</a:t>
            </a:r>
          </a:p>
          <a:p>
            <a:pPr marL="171450" lvl="1" indent="-171450">
              <a:buFont typeface="Arial" panose="020B0604020202020204" pitchFamily="34" charset="0"/>
              <a:buChar char="•"/>
            </a:pPr>
            <a:r>
              <a:rPr lang="en-CA" sz="1200" dirty="0">
                <a:solidFill>
                  <a:schemeClr val="bg1"/>
                </a:solidFill>
                <a:effectLst/>
                <a:latin typeface="Arial" panose="020B0604020202020204" pitchFamily="34" charset="0"/>
                <a:ea typeface="Helvetica Neue"/>
                <a:cs typeface="Arial" panose="020B0604020202020204" pitchFamily="34" charset="0"/>
                <a:sym typeface="Helvetica Neue"/>
              </a:rPr>
              <a:t>Consider the client experience. [Any special quirks of the organization? E.g. large, difficult to navigate?]</a:t>
            </a:r>
          </a:p>
          <a:p>
            <a:pPr marL="171450" lvl="1" indent="-171450">
              <a:buFont typeface="Arial" panose="020B0604020202020204" pitchFamily="34" charset="0"/>
              <a:buChar char="•"/>
            </a:pPr>
            <a:r>
              <a:rPr lang="en-CA" sz="1200" dirty="0">
                <a:solidFill>
                  <a:schemeClr val="bg1"/>
                </a:solidFill>
                <a:effectLst/>
                <a:latin typeface="Arial" panose="020B0604020202020204" pitchFamily="34" charset="0"/>
                <a:ea typeface="Helvetica Neue"/>
                <a:cs typeface="Arial" panose="020B0604020202020204" pitchFamily="34" charset="0"/>
                <a:sym typeface="Helvetica Neue"/>
              </a:rPr>
              <a:t>[If relevant - If someone pointed me in any direction, I would still feel lost]</a:t>
            </a:r>
          </a:p>
          <a:p>
            <a:r>
              <a:rPr lang="en-CA" sz="1200" dirty="0">
                <a:solidFill>
                  <a:schemeClr val="bg1"/>
                </a:solidFill>
                <a:effectLst/>
                <a:latin typeface="Arial" panose="020B0604020202020204" pitchFamily="34" charset="0"/>
                <a:ea typeface="Helvetica Neue"/>
                <a:cs typeface="Arial" panose="020B0604020202020204" pitchFamily="34" charset="0"/>
                <a:sym typeface="Helvetica Neue"/>
              </a:rPr>
              <a:t> </a:t>
            </a:r>
          </a:p>
          <a:p>
            <a:r>
              <a:rPr lang="en-CA" sz="1200" dirty="0">
                <a:solidFill>
                  <a:srgbClr val="FF0000"/>
                </a:solidFill>
                <a:effectLst/>
                <a:latin typeface="Arial" panose="020B0604020202020204" pitchFamily="34" charset="0"/>
                <a:ea typeface="Helvetica Neue"/>
                <a:cs typeface="Arial" panose="020B0604020202020204" pitchFamily="34" charset="0"/>
                <a:sym typeface="Helvetica Neue"/>
              </a:rPr>
              <a:t>Ask group what concerns they have about implementing the warm handoff</a:t>
            </a:r>
          </a:p>
          <a:p>
            <a:pPr lvl="0"/>
            <a:endParaRPr lang="en-CA" sz="1200" dirty="0">
              <a:solidFill>
                <a:schemeClr val="bg1"/>
              </a:solidFill>
              <a:effectLst/>
              <a:latin typeface="Arial" panose="020B0604020202020204" pitchFamily="34" charset="0"/>
              <a:ea typeface="Helvetica Neue"/>
              <a:cs typeface="Arial" panose="020B0604020202020204" pitchFamily="34" charset="0"/>
              <a:sym typeface="Helvetica Neue"/>
            </a:endParaRPr>
          </a:p>
          <a:p>
            <a:pPr lvl="0"/>
            <a:r>
              <a:rPr lang="en-CA" sz="1200" dirty="0">
                <a:solidFill>
                  <a:schemeClr val="bg1"/>
                </a:solidFill>
                <a:effectLst/>
                <a:latin typeface="Arial" panose="020B0604020202020204" pitchFamily="34" charset="0"/>
                <a:ea typeface="Helvetica Neue"/>
                <a:cs typeface="Arial" panose="020B0604020202020204" pitchFamily="34" charset="0"/>
                <a:sym typeface="Helvetica Neue"/>
              </a:rPr>
              <a:t>Offer help to everyone “Hey can I give you a hand with anything?”</a:t>
            </a:r>
          </a:p>
          <a:p>
            <a:pPr marL="171450" lvl="1" indent="-171450">
              <a:buFont typeface="Arial" panose="020B0604020202020204" pitchFamily="34" charset="0"/>
              <a:buChar char="•"/>
            </a:pPr>
            <a:r>
              <a:rPr lang="en-CA" sz="1200" dirty="0">
                <a:solidFill>
                  <a:schemeClr val="bg1"/>
                </a:solidFill>
                <a:effectLst/>
                <a:latin typeface="Arial" panose="020B0604020202020204" pitchFamily="34" charset="0"/>
                <a:ea typeface="Helvetica Neue"/>
                <a:cs typeface="Arial" panose="020B0604020202020204" pitchFamily="34" charset="0"/>
                <a:sym typeface="Helvetica Neue"/>
              </a:rPr>
              <a:t>Do not assume that everyone has already been helped or does not require help</a:t>
            </a:r>
          </a:p>
          <a:p>
            <a:pPr marL="171450" lvl="1" indent="-171450">
              <a:buFont typeface="Arial" panose="020B0604020202020204" pitchFamily="34" charset="0"/>
              <a:buChar char="•"/>
            </a:pPr>
            <a:r>
              <a:rPr lang="en-CA" sz="1200" dirty="0">
                <a:solidFill>
                  <a:schemeClr val="bg1"/>
                </a:solidFill>
                <a:effectLst/>
                <a:latin typeface="Arial" panose="020B0604020202020204" pitchFamily="34" charset="0"/>
                <a:ea typeface="Helvetica Neue"/>
                <a:cs typeface="Arial" panose="020B0604020202020204" pitchFamily="34" charset="0"/>
                <a:sym typeface="Helvetica Neue"/>
              </a:rPr>
              <a:t>“Status check” for people waiting – just get an update from the correct people on potential wait time </a:t>
            </a:r>
          </a:p>
          <a:p>
            <a:pPr lvl="0"/>
            <a:endParaRPr lang="en-CA" sz="1200" dirty="0">
              <a:solidFill>
                <a:schemeClr val="bg1"/>
              </a:solidFill>
              <a:effectLst/>
              <a:latin typeface="Arial" panose="020B0604020202020204" pitchFamily="34" charset="0"/>
              <a:ea typeface="Helvetica Neue"/>
              <a:cs typeface="Arial" panose="020B0604020202020204" pitchFamily="34" charset="0"/>
              <a:sym typeface="Helvetica Neue"/>
            </a:endParaRPr>
          </a:p>
          <a:p>
            <a:pPr lvl="0"/>
            <a:r>
              <a:rPr lang="en-CA" sz="1200" dirty="0">
                <a:solidFill>
                  <a:schemeClr val="bg1"/>
                </a:solidFill>
                <a:effectLst/>
                <a:latin typeface="Arial" panose="020B0604020202020204" pitchFamily="34" charset="0"/>
                <a:ea typeface="Helvetica Neue"/>
                <a:cs typeface="Arial" panose="020B0604020202020204" pitchFamily="34" charset="0"/>
                <a:sym typeface="Helvetica Neue"/>
              </a:rPr>
              <a:t>Barriers to the Warm Handoff</a:t>
            </a:r>
          </a:p>
          <a:p>
            <a:pPr marL="342900" lvl="1" indent="-342900">
              <a:buFont typeface="Arial" panose="020B0604020202020204" pitchFamily="34" charset="0"/>
              <a:buChar char="•"/>
            </a:pPr>
            <a:r>
              <a:rPr lang="en-CA" sz="1200" dirty="0">
                <a:solidFill>
                  <a:schemeClr val="bg1"/>
                </a:solidFill>
                <a:effectLst/>
                <a:latin typeface="Arial" panose="020B0604020202020204" pitchFamily="34" charset="0"/>
                <a:ea typeface="Helvetica Neue"/>
                <a:cs typeface="Arial" panose="020B0604020202020204" pitchFamily="34" charset="0"/>
                <a:sym typeface="Helvetica Neue"/>
              </a:rPr>
              <a:t>Time</a:t>
            </a:r>
          </a:p>
          <a:p>
            <a:pPr marL="342900" lvl="1" indent="-342900">
              <a:buFont typeface="Arial" panose="020B0604020202020204" pitchFamily="34" charset="0"/>
              <a:buChar char="•"/>
            </a:pPr>
            <a:r>
              <a:rPr lang="en-CA" sz="1200" dirty="0">
                <a:solidFill>
                  <a:schemeClr val="bg1"/>
                </a:solidFill>
                <a:effectLst/>
                <a:latin typeface="Arial" panose="020B0604020202020204" pitchFamily="34" charset="0"/>
                <a:ea typeface="Helvetica Neue"/>
                <a:cs typeface="Arial" panose="020B0604020202020204" pitchFamily="34" charset="0"/>
                <a:sym typeface="Helvetica Neue"/>
              </a:rPr>
              <a:t>Not knowing the right place</a:t>
            </a:r>
          </a:p>
          <a:p>
            <a:pPr marL="342900" lvl="1" indent="-342900">
              <a:buFont typeface="Arial" panose="020B0604020202020204" pitchFamily="34" charset="0"/>
              <a:buChar char="•"/>
            </a:pPr>
            <a:r>
              <a:rPr lang="en-CA" sz="1200" dirty="0">
                <a:solidFill>
                  <a:schemeClr val="bg1"/>
                </a:solidFill>
                <a:effectLst/>
                <a:latin typeface="Arial" panose="020B0604020202020204" pitchFamily="34" charset="0"/>
                <a:ea typeface="Helvetica Neue"/>
                <a:cs typeface="Arial" panose="020B0604020202020204" pitchFamily="34" charset="0"/>
                <a:sym typeface="Helvetica Neue"/>
              </a:rPr>
              <a:t>Required staff are busy with other clients</a:t>
            </a:r>
          </a:p>
          <a:p>
            <a:pPr marL="342900" lvl="1" indent="-342900">
              <a:buFont typeface="Arial" panose="020B0604020202020204" pitchFamily="34" charset="0"/>
              <a:buChar char="•"/>
            </a:pPr>
            <a:r>
              <a:rPr lang="en-CA" sz="1200" dirty="0">
                <a:solidFill>
                  <a:schemeClr val="bg1"/>
                </a:solidFill>
                <a:effectLst/>
                <a:latin typeface="Arial" panose="020B0604020202020204" pitchFamily="34" charset="0"/>
                <a:ea typeface="Helvetica Neue"/>
                <a:cs typeface="Arial" panose="020B0604020202020204" pitchFamily="34" charset="0"/>
                <a:sym typeface="Helvetica Neue"/>
              </a:rPr>
              <a:t>What if I don’t know the staff’s name?</a:t>
            </a:r>
          </a:p>
          <a:p>
            <a:pPr lvl="0"/>
            <a:r>
              <a:rPr lang="en-CA" sz="1200" dirty="0">
                <a:solidFill>
                  <a:schemeClr val="bg1"/>
                </a:solidFill>
                <a:effectLst/>
                <a:latin typeface="Arial" panose="020B0604020202020204" pitchFamily="34" charset="0"/>
                <a:ea typeface="Helvetica Neue"/>
                <a:cs typeface="Arial" panose="020B0604020202020204" pitchFamily="34" charset="0"/>
                <a:sym typeface="Helvetica Neue"/>
              </a:rPr>
              <a:t>Responsibility falls on you to interrupt your own conversations and touch base </a:t>
            </a:r>
          </a:p>
          <a:p>
            <a:pPr lvl="0"/>
            <a:endParaRPr lang="en-CA" sz="1200" dirty="0">
              <a:solidFill>
                <a:schemeClr val="bg1"/>
              </a:solidFill>
              <a:effectLst/>
              <a:latin typeface="Arial" panose="020B0604020202020204" pitchFamily="34" charset="0"/>
              <a:ea typeface="Helvetica Neue"/>
              <a:cs typeface="Arial" panose="020B0604020202020204" pitchFamily="34" charset="0"/>
              <a:sym typeface="Helvetica Neue"/>
            </a:endParaRPr>
          </a:p>
          <a:p>
            <a:pPr marL="171450" lvl="0" indent="-171450">
              <a:buFont typeface="Arial" panose="020B0604020202020204" pitchFamily="34" charset="0"/>
              <a:buChar char="•"/>
            </a:pPr>
            <a:r>
              <a:rPr lang="en-CA" sz="1200" dirty="0">
                <a:solidFill>
                  <a:schemeClr val="bg1"/>
                </a:solidFill>
                <a:effectLst/>
                <a:latin typeface="Arial" panose="020B0604020202020204" pitchFamily="34" charset="0"/>
                <a:ea typeface="Helvetica Neue"/>
                <a:cs typeface="Arial" panose="020B0604020202020204" pitchFamily="34" charset="0"/>
                <a:sym typeface="Helvetica Neue"/>
              </a:rPr>
              <a:t>Dog walking – Safety first but do the best warm hand-off you can</a:t>
            </a:r>
          </a:p>
          <a:p>
            <a:pPr marL="171450" lvl="0" indent="-171450">
              <a:buFont typeface="Arial" panose="020B0604020202020204" pitchFamily="34" charset="0"/>
              <a:buChar char="•"/>
            </a:pPr>
            <a:r>
              <a:rPr lang="en-CA" sz="1200" dirty="0">
                <a:solidFill>
                  <a:schemeClr val="bg1"/>
                </a:solidFill>
                <a:effectLst/>
                <a:latin typeface="Arial" panose="020B0604020202020204" pitchFamily="34" charset="0"/>
                <a:ea typeface="Helvetica Neue"/>
                <a:cs typeface="Arial" panose="020B0604020202020204" pitchFamily="34" charset="0"/>
                <a:sym typeface="Helvetica Neue"/>
              </a:rPr>
              <a:t>When do we stop what we’re doing? What is process and warm hand-off? </a:t>
            </a:r>
          </a:p>
          <a:p>
            <a:pPr marL="171450" lvl="0" indent="-171450">
              <a:buFont typeface="Arial" panose="020B0604020202020204" pitchFamily="34" charset="0"/>
              <a:buChar char="•"/>
            </a:pPr>
            <a:r>
              <a:rPr lang="en-CA" sz="1200" dirty="0">
                <a:solidFill>
                  <a:schemeClr val="bg1"/>
                </a:solidFill>
                <a:effectLst/>
                <a:latin typeface="Arial" panose="020B0604020202020204" pitchFamily="34" charset="0"/>
                <a:ea typeface="Helvetica Neue"/>
                <a:cs typeface="Arial" panose="020B0604020202020204" pitchFamily="34" charset="0"/>
                <a:sym typeface="Helvetica Neue"/>
              </a:rPr>
              <a:t>Can I talk about the dog as a junior staff member? The answer is YES </a:t>
            </a:r>
          </a:p>
          <a:p>
            <a:endParaRPr lang="en-CA"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8919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prstGeom prst="rect">
            <a:avLst/>
          </a:prstGeom>
        </p:spPr>
        <p:txBody>
          <a:bodyPr/>
          <a:lstStyle/>
          <a:p>
            <a:endParaRPr dirty="0"/>
          </a:p>
        </p:txBody>
      </p:sp>
      <p:sp>
        <p:nvSpPr>
          <p:cNvPr id="149" name="Shape 149"/>
          <p:cNvSpPr>
            <a:spLocks noGrp="1"/>
          </p:cNvSpPr>
          <p:nvPr>
            <p:ph type="body" sz="quarter" idx="1"/>
          </p:nvPr>
        </p:nvSpPr>
        <p:spPr>
          <a:prstGeom prst="rect">
            <a:avLst/>
          </a:prstGeom>
        </p:spPr>
        <p:txBody>
          <a:bodyPr/>
          <a:lstStyle/>
          <a:p>
            <a:r>
              <a:rPr lang="en-US" sz="1200" dirty="0">
                <a:latin typeface="Arial" panose="020B0604020202020204" pitchFamily="34" charset="0"/>
                <a:cs typeface="Arial" panose="020B0604020202020204" pitchFamily="34" charset="0"/>
              </a:rPr>
              <a:t>Intro to the 3R’s</a:t>
            </a:r>
          </a:p>
          <a:p>
            <a:endParaRPr lang="en-US" sz="1200"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Address the concerns of dissatisfied clients </a:t>
            </a:r>
          </a:p>
          <a:p>
            <a:pPr marL="342900" lvl="0" indent="-34290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Technique to turn frustration or misunderstanding into a positive outcome and experience </a:t>
            </a:r>
          </a:p>
          <a:p>
            <a:endParaRPr lang="en-CA" sz="1200" b="1" dirty="0">
              <a:effectLst/>
              <a:latin typeface="Arial" panose="020B0604020202020204" pitchFamily="34" charset="0"/>
              <a:ea typeface="Helvetica Neue"/>
              <a:cs typeface="Arial" panose="020B0604020202020204" pitchFamily="34" charset="0"/>
              <a:sym typeface="Helvetica Neue"/>
            </a:endParaRPr>
          </a:p>
          <a:p>
            <a:pPr marL="342900" lvl="0" indent="-34290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Any job involving client</a:t>
            </a:r>
            <a:r>
              <a:rPr lang="en-CA" sz="1200" baseline="0" dirty="0">
                <a:effectLst/>
                <a:latin typeface="Arial" panose="020B0604020202020204" pitchFamily="34" charset="0"/>
                <a:ea typeface="Helvetica Neue"/>
                <a:cs typeface="Arial" panose="020B0604020202020204" pitchFamily="34" charset="0"/>
                <a:sym typeface="Helvetica Neue"/>
              </a:rPr>
              <a:t> interaction requires a</a:t>
            </a:r>
            <a:r>
              <a:rPr lang="en-CA" sz="1200" dirty="0">
                <a:effectLst/>
                <a:latin typeface="Arial" panose="020B0604020202020204" pitchFamily="34" charset="0"/>
                <a:ea typeface="Helvetica Neue"/>
                <a:cs typeface="Arial" panose="020B0604020202020204" pitchFamily="34" charset="0"/>
                <a:sym typeface="Helvetica Neue"/>
              </a:rPr>
              <a:t>ddressing concerns </a:t>
            </a:r>
          </a:p>
          <a:p>
            <a:pPr marL="342900" lvl="0" indent="-34290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Also colleagues and peers, your managers, and family and friends</a:t>
            </a:r>
          </a:p>
          <a:p>
            <a:pPr marL="342900" lvl="0" indent="-342900">
              <a:buFont typeface="Arial" panose="020B0604020202020204" pitchFamily="34" charset="0"/>
              <a:buChar char="•"/>
            </a:pPr>
            <a:endParaRPr lang="en-CA" sz="1200" dirty="0">
              <a:effectLst/>
              <a:latin typeface="Arial" panose="020B0604020202020204" pitchFamily="34" charset="0"/>
              <a:ea typeface="Helvetica Neue"/>
              <a:cs typeface="Arial" panose="020B0604020202020204" pitchFamily="34" charset="0"/>
              <a:sym typeface="Helvetica Neue"/>
            </a:endParaRPr>
          </a:p>
          <a:p>
            <a:pPr marL="342900" lvl="0" indent="-34290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Important to distinguish between sympathy and empathy – empathy goes much further in improving your interactions</a:t>
            </a:r>
          </a:p>
          <a:p>
            <a:pPr marL="342900" lvl="0" indent="-342900">
              <a:buFont typeface="Arial" panose="020B0604020202020204" pitchFamily="34" charset="0"/>
              <a:buChar char="•"/>
            </a:pPr>
            <a:endParaRPr lang="en-CA" sz="1200" dirty="0">
              <a:effectLst/>
              <a:latin typeface="Arial" panose="020B0604020202020204" pitchFamily="34" charset="0"/>
              <a:ea typeface="Helvetica Neue"/>
              <a:cs typeface="Arial" panose="020B0604020202020204" pitchFamily="34" charset="0"/>
              <a:sym typeface="Helvetica Neue"/>
            </a:endParaRPr>
          </a:p>
          <a:p>
            <a:pPr marL="342900" lvl="0" indent="-34290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Short Video</a:t>
            </a:r>
            <a:r>
              <a:rPr lang="en-CA" sz="1200" baseline="0" dirty="0">
                <a:effectLst/>
                <a:latin typeface="Arial" panose="020B0604020202020204" pitchFamily="34" charset="0"/>
                <a:ea typeface="Helvetica Neue"/>
                <a:cs typeface="Arial" panose="020B0604020202020204" pitchFamily="34" charset="0"/>
                <a:sym typeface="Helvetica Neue"/>
              </a:rPr>
              <a:t> </a:t>
            </a:r>
            <a:r>
              <a:rPr lang="en-CA" sz="1200" dirty="0">
                <a:effectLst/>
                <a:latin typeface="Arial" panose="020B0604020202020204" pitchFamily="34" charset="0"/>
                <a:ea typeface="Helvetica Neue"/>
                <a:cs typeface="Arial" panose="020B0604020202020204" pitchFamily="34" charset="0"/>
                <a:sym typeface="Helvetica Neue"/>
              </a:rPr>
              <a:t>on the topic by Brené Brown.</a:t>
            </a:r>
          </a:p>
          <a:p>
            <a:r>
              <a:rPr lang="en-CA" sz="1200" dirty="0">
                <a:effectLst/>
                <a:latin typeface="Arial" panose="020B0604020202020204" pitchFamily="34" charset="0"/>
                <a:ea typeface="Helvetica Neue"/>
                <a:cs typeface="Arial" panose="020B0604020202020204" pitchFamily="34" charset="0"/>
                <a:sym typeface="Helvetica Neue"/>
              </a:rPr>
              <a:t> </a:t>
            </a:r>
          </a:p>
        </p:txBody>
      </p:sp>
    </p:spTree>
    <p:extLst>
      <p:ext uri="{BB962C8B-B14F-4D97-AF65-F5344CB8AC3E}">
        <p14:creationId xmlns:p14="http://schemas.microsoft.com/office/powerpoint/2010/main" val="4265305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FF0000"/>
                </a:solidFill>
              </a:rPr>
              <a:t>Play Brene Brown Video</a:t>
            </a:r>
            <a:r>
              <a:rPr lang="en-CA" baseline="0" dirty="0">
                <a:solidFill>
                  <a:srgbClr val="FF0000"/>
                </a:solidFill>
              </a:rPr>
              <a:t> </a:t>
            </a:r>
            <a:r>
              <a:rPr lang="en-CA" baseline="0" dirty="0"/>
              <a:t>on Empathy vs. Sympathy (2 min 52 sec)</a:t>
            </a:r>
          </a:p>
          <a:p>
            <a:endParaRPr lang="en-CA" baseline="0" dirty="0"/>
          </a:p>
          <a:p>
            <a:r>
              <a:rPr lang="en-US" dirty="0"/>
              <a:t>(Cut and paste into web</a:t>
            </a:r>
            <a:r>
              <a:rPr lang="en-US" baseline="0" dirty="0"/>
              <a:t> browser if link doesn’t work)</a:t>
            </a:r>
          </a:p>
          <a:p>
            <a:endParaRPr lang="en-CA" dirty="0"/>
          </a:p>
          <a:p>
            <a:r>
              <a:rPr lang="en-CA" dirty="0"/>
              <a:t>https://www.youtube.com/watch?v=1Evwgu369Jw</a:t>
            </a:r>
          </a:p>
          <a:p>
            <a:endParaRPr lang="en-US" dirty="0"/>
          </a:p>
          <a:p>
            <a:endParaRPr lang="en-CA" dirty="0"/>
          </a:p>
        </p:txBody>
      </p:sp>
    </p:spTree>
    <p:extLst>
      <p:ext uri="{BB962C8B-B14F-4D97-AF65-F5344CB8AC3E}">
        <p14:creationId xmlns:p14="http://schemas.microsoft.com/office/powerpoint/2010/main" val="3304019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noRot="1" noChangeAspect="1"/>
          </p:cNvSpPr>
          <p:nvPr>
            <p:ph type="sldImg"/>
          </p:nvPr>
        </p:nvSpPr>
        <p:spPr>
          <a:prstGeom prst="rect">
            <a:avLst/>
          </a:prstGeom>
        </p:spPr>
        <p:txBody>
          <a:bodyPr/>
          <a:lstStyle/>
          <a:p>
            <a:endParaRPr dirty="0"/>
          </a:p>
        </p:txBody>
      </p:sp>
      <p:sp>
        <p:nvSpPr>
          <p:cNvPr id="157" name="Shape 157"/>
          <p:cNvSpPr>
            <a:spLocks noGrp="1"/>
          </p:cNvSpPr>
          <p:nvPr>
            <p:ph type="body" sz="quarter" idx="1"/>
          </p:nvPr>
        </p:nvSpPr>
        <p:spPr>
          <a:prstGeom prst="rect">
            <a:avLst/>
          </a:prstGeom>
        </p:spPr>
        <p:txBody>
          <a:bodyPr/>
          <a:lstStyle/>
          <a:p>
            <a:pPr lvl="1"/>
            <a:r>
              <a:rPr lang="en-CA" sz="1200" dirty="0">
                <a:effectLst/>
                <a:latin typeface="Arial" panose="020B0604020202020204" pitchFamily="34" charset="0"/>
                <a:ea typeface="Helvetica Neue"/>
                <a:cs typeface="Arial" panose="020B0604020202020204" pitchFamily="34" charset="0"/>
                <a:sym typeface="Helvetica Neue"/>
              </a:rPr>
              <a:t>Sympathy – </a:t>
            </a:r>
            <a:r>
              <a:rPr lang="en-US" sz="1200" dirty="0">
                <a:effectLst/>
                <a:latin typeface="Arial" panose="020B0604020202020204" pitchFamily="34" charset="0"/>
                <a:ea typeface="Helvetica Neue"/>
                <a:cs typeface="Arial" panose="020B0604020202020204" pitchFamily="34" charset="0"/>
                <a:sym typeface="Helvetica Neue"/>
              </a:rPr>
              <a:t>Acknowledging another person’s emotional hardships and providing comfort and assurance but removed from it –</a:t>
            </a:r>
            <a:r>
              <a:rPr lang="en-US" sz="1200" baseline="0" dirty="0">
                <a:effectLst/>
                <a:latin typeface="Arial" panose="020B0604020202020204" pitchFamily="34" charset="0"/>
                <a:ea typeface="Helvetica Neue"/>
                <a:cs typeface="Arial" panose="020B0604020202020204" pitchFamily="34" charset="0"/>
                <a:sym typeface="Helvetica Neue"/>
              </a:rPr>
              <a:t> </a:t>
            </a:r>
            <a:r>
              <a:rPr lang="en-US" sz="1200" i="1" baseline="0" dirty="0">
                <a:effectLst/>
                <a:latin typeface="Arial" panose="020B0604020202020204" pitchFamily="34" charset="0"/>
                <a:ea typeface="Helvetica Neue"/>
                <a:cs typeface="Arial" panose="020B0604020202020204" pitchFamily="34" charset="0"/>
                <a:sym typeface="Helvetica Neue"/>
              </a:rPr>
              <a:t>you alright down there?</a:t>
            </a:r>
            <a:endParaRPr lang="en-CA" sz="1200" i="1" dirty="0">
              <a:effectLst/>
              <a:latin typeface="Arial" panose="020B0604020202020204" pitchFamily="34" charset="0"/>
              <a:ea typeface="Helvetica Neue"/>
              <a:cs typeface="Arial" panose="020B0604020202020204" pitchFamily="34" charset="0"/>
              <a:sym typeface="Helvetica Neue"/>
            </a:endParaRPr>
          </a:p>
          <a:p>
            <a:pPr lvl="1"/>
            <a:endParaRPr lang="en-CA" sz="1200" dirty="0">
              <a:effectLst/>
              <a:latin typeface="Arial" panose="020B0604020202020204" pitchFamily="34" charset="0"/>
              <a:ea typeface="Helvetica Neue"/>
              <a:cs typeface="Arial" panose="020B0604020202020204" pitchFamily="34" charset="0"/>
              <a:sym typeface="Helvetica Neue"/>
            </a:endParaRPr>
          </a:p>
          <a:p>
            <a:pPr lvl="1"/>
            <a:r>
              <a:rPr lang="en-CA" sz="1200" dirty="0">
                <a:effectLst/>
                <a:latin typeface="Arial" panose="020B0604020202020204" pitchFamily="34" charset="0"/>
                <a:ea typeface="Helvetica Neue"/>
                <a:cs typeface="Arial" panose="020B0604020202020204" pitchFamily="34" charset="0"/>
                <a:sym typeface="Helvetica Neue"/>
              </a:rPr>
              <a:t>Empathy – </a:t>
            </a:r>
            <a:r>
              <a:rPr lang="en-US" sz="1200" dirty="0">
                <a:effectLst/>
                <a:latin typeface="Arial" panose="020B0604020202020204" pitchFamily="34" charset="0"/>
                <a:ea typeface="Helvetica Neue"/>
                <a:cs typeface="Arial" panose="020B0604020202020204" pitchFamily="34" charset="0"/>
                <a:sym typeface="Helvetica Neue"/>
              </a:rPr>
              <a:t>Understanding what others are feeling because you have experienced it yourself or can put yourself in </a:t>
            </a:r>
            <a:r>
              <a:rPr lang="en-US" sz="1200" u="sng" dirty="0">
                <a:effectLst/>
                <a:latin typeface="Arial" panose="020B0604020202020204" pitchFamily="34" charset="0"/>
                <a:ea typeface="Helvetica Neue"/>
                <a:cs typeface="Arial" panose="020B0604020202020204" pitchFamily="34" charset="0"/>
                <a:sym typeface="Helvetica Neue"/>
                <a:hlinkClick r:id="rId3"/>
              </a:rPr>
              <a:t>their</a:t>
            </a:r>
            <a:r>
              <a:rPr lang="en-US" sz="1200" dirty="0">
                <a:effectLst/>
                <a:latin typeface="Arial" panose="020B0604020202020204" pitchFamily="34" charset="0"/>
                <a:ea typeface="Helvetica Neue"/>
                <a:cs typeface="Arial" panose="020B0604020202020204" pitchFamily="34" charset="0"/>
                <a:sym typeface="Helvetica Neue"/>
              </a:rPr>
              <a:t> shoes – </a:t>
            </a:r>
            <a:r>
              <a:rPr lang="en-US" sz="1200" i="1" dirty="0">
                <a:effectLst/>
                <a:latin typeface="Arial" panose="020B0604020202020204" pitchFamily="34" charset="0"/>
                <a:ea typeface="Helvetica Neue"/>
                <a:cs typeface="Arial" panose="020B0604020202020204" pitchFamily="34" charset="0"/>
                <a:sym typeface="Helvetica Neue"/>
              </a:rPr>
              <a:t>climbing down to them</a:t>
            </a:r>
            <a:endParaRPr lang="en-CA" sz="1200" i="1" dirty="0">
              <a:effectLst/>
              <a:latin typeface="Arial" panose="020B0604020202020204" pitchFamily="34" charset="0"/>
              <a:ea typeface="Helvetica Neue"/>
              <a:cs typeface="Arial" panose="020B0604020202020204" pitchFamily="34" charset="0"/>
              <a:sym typeface="Helvetica Neue"/>
            </a:endParaRPr>
          </a:p>
          <a:p>
            <a:endParaRPr lang="en-CA" sz="1200" dirty="0">
              <a:latin typeface="Arial" panose="020B0604020202020204" pitchFamily="34" charset="0"/>
              <a:cs typeface="Arial" panose="020B0604020202020204" pitchFamily="34" charset="0"/>
            </a:endParaRPr>
          </a:p>
          <a:p>
            <a:endParaRPr lang="en-CA" sz="1200" dirty="0">
              <a:latin typeface="Arial" panose="020B0604020202020204" pitchFamily="34" charset="0"/>
              <a:cs typeface="Arial" panose="020B0604020202020204" pitchFamily="34" charset="0"/>
            </a:endParaRPr>
          </a:p>
          <a:p>
            <a:endParaRP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0950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dirty="0">
                <a:effectLst/>
                <a:latin typeface="Arial" panose="020B0604020202020204" pitchFamily="34" charset="0"/>
                <a:ea typeface="Helvetica Neue"/>
                <a:cs typeface="Arial" panose="020B0604020202020204" pitchFamily="34" charset="0"/>
                <a:sym typeface="Helvetica Neue"/>
              </a:rPr>
              <a:t>General Notes:</a:t>
            </a:r>
          </a:p>
          <a:p>
            <a:pPr lvl="0"/>
            <a:endParaRPr lang="en-CA" sz="1200" dirty="0">
              <a:effectLst/>
              <a:latin typeface="Arial" panose="020B0604020202020204" pitchFamily="34" charset="0"/>
              <a:ea typeface="Helvetica Neue"/>
              <a:cs typeface="Arial" panose="020B0604020202020204" pitchFamily="34" charset="0"/>
              <a:sym typeface="Helvetica Neue"/>
            </a:endParaRPr>
          </a:p>
          <a:p>
            <a:pPr marL="171450" lvl="0" indent="-17145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If someone has escalated or is frustrated, something led them to feel this way</a:t>
            </a:r>
          </a:p>
          <a:p>
            <a:pPr marL="171450" lvl="0" indent="-17145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Until we identify why, won’t be effective in empathetic response</a:t>
            </a:r>
          </a:p>
          <a:p>
            <a:pPr lvl="0"/>
            <a:endParaRPr lang="en-CA" sz="1200" dirty="0">
              <a:effectLst/>
              <a:latin typeface="Arial" panose="020B0604020202020204" pitchFamily="34" charset="0"/>
              <a:ea typeface="Helvetica Neue"/>
              <a:cs typeface="Arial" panose="020B0604020202020204" pitchFamily="34" charset="0"/>
              <a:sym typeface="Helvetica Neue"/>
            </a:endParaRPr>
          </a:p>
          <a:p>
            <a:pPr marL="171450" lvl="0" indent="-171450">
              <a:buFont typeface="Arial" panose="020B0604020202020204" pitchFamily="34" charset="0"/>
              <a:buChar char="•"/>
            </a:pPr>
            <a:r>
              <a:rPr lang="en-CA" sz="1200" b="1" dirty="0">
                <a:effectLst/>
                <a:latin typeface="Arial" panose="020B0604020202020204" pitchFamily="34" charset="0"/>
                <a:ea typeface="Helvetica Neue"/>
                <a:cs typeface="Arial" panose="020B0604020202020204" pitchFamily="34" charset="0"/>
                <a:sym typeface="Helvetica Neue"/>
              </a:rPr>
              <a:t>Be genuine</a:t>
            </a:r>
          </a:p>
          <a:p>
            <a:endParaRPr lang="en-CA" sz="1200" u="sng" dirty="0">
              <a:effectLst/>
              <a:latin typeface="Arial" panose="020B0604020202020204" pitchFamily="34" charset="0"/>
              <a:ea typeface="Helvetica Neue"/>
              <a:cs typeface="Arial" panose="020B0604020202020204" pitchFamily="34" charset="0"/>
              <a:sym typeface="Helvetica Neue"/>
            </a:endParaRPr>
          </a:p>
          <a:p>
            <a:r>
              <a:rPr lang="en-CA" sz="1200" u="sng" dirty="0">
                <a:effectLst/>
                <a:latin typeface="Arial" panose="020B0604020202020204" pitchFamily="34" charset="0"/>
                <a:ea typeface="Helvetica Neue"/>
                <a:cs typeface="Arial" panose="020B0604020202020204" pitchFamily="34" charset="0"/>
                <a:sym typeface="Helvetica Neue"/>
              </a:rPr>
              <a:t>4 Qualities of Empathy – Theresa Wiseman</a:t>
            </a:r>
            <a:endParaRPr lang="en-CA" sz="1200" dirty="0">
              <a:effectLst/>
              <a:latin typeface="Arial" panose="020B0604020202020204" pitchFamily="34" charset="0"/>
              <a:ea typeface="Helvetica Neue"/>
              <a:cs typeface="Arial" panose="020B0604020202020204" pitchFamily="34" charset="0"/>
              <a:sym typeface="Helvetica Neue"/>
            </a:endParaRPr>
          </a:p>
          <a:p>
            <a:pPr marL="171450" lvl="0" indent="-17145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Perspective taking – ability to take the perspective of others</a:t>
            </a:r>
          </a:p>
          <a:p>
            <a:pPr marL="171450" lvl="0" indent="-17145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Staying out of judgement – not easy!</a:t>
            </a:r>
          </a:p>
          <a:p>
            <a:pPr marL="171450" lvl="0" indent="-17145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Recognizing emotion in others</a:t>
            </a:r>
          </a:p>
          <a:p>
            <a:pPr marL="171450" indent="-171450">
              <a:buFont typeface="Arial" panose="020B0604020202020204" pitchFamily="34" charset="0"/>
              <a:buChar char="•"/>
            </a:pPr>
            <a:r>
              <a:rPr lang="en-CA" sz="1200" dirty="0">
                <a:effectLst/>
                <a:latin typeface="Arial" panose="020B0604020202020204" pitchFamily="34" charset="0"/>
                <a:ea typeface="Helvetica Neue"/>
                <a:cs typeface="Arial" panose="020B0604020202020204" pitchFamily="34" charset="0"/>
                <a:sym typeface="Helvetica Neue"/>
              </a:rPr>
              <a:t>Communication/share the emotion</a:t>
            </a:r>
            <a:endParaRPr lang="en-CA"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8350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bg>
      <p:bgPr>
        <a:solidFill>
          <a:srgbClr val="333333"/>
        </a:solid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ClrTx/>
              <a:buSzTx/>
              <a:buNone/>
              <a:defRPr sz="3700"/>
            </a:lvl1pPr>
            <a:lvl2pPr marL="0" indent="0" algn="ctr">
              <a:spcBef>
                <a:spcPts val="0"/>
              </a:spcBef>
              <a:buClrTx/>
              <a:buSzTx/>
              <a:buNone/>
              <a:defRPr sz="3700"/>
            </a:lvl2pPr>
            <a:lvl3pPr marL="0" indent="0" algn="ctr">
              <a:spcBef>
                <a:spcPts val="0"/>
              </a:spcBef>
              <a:buClrTx/>
              <a:buSzTx/>
              <a:buNone/>
              <a:defRPr sz="3700"/>
            </a:lvl3pPr>
            <a:lvl4pPr marL="0" indent="0" algn="ctr">
              <a:spcBef>
                <a:spcPts val="0"/>
              </a:spcBef>
              <a:buClrTx/>
              <a:buSzTx/>
              <a:buNone/>
              <a:defRPr sz="3700"/>
            </a:lvl4pPr>
            <a:lvl5pPr marL="0" indent="0" algn="ctr">
              <a:spcBef>
                <a:spcPts val="0"/>
              </a:spcBef>
              <a:buClrTx/>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ClrTx/>
              <a:buSzTx/>
              <a:buNone/>
              <a:defRPr sz="2400" i="1"/>
            </a:lvl1pPr>
          </a:lstStyle>
          <a:p>
            <a:r>
              <a:t>–Johnny Appleseed</a:t>
            </a:r>
          </a:p>
        </p:txBody>
      </p:sp>
      <p:sp>
        <p:nvSpPr>
          <p:cNvPr id="94" name="“Type a quote here.”"/>
          <p:cNvSpPr txBox="1">
            <a:spLocks noGrp="1"/>
          </p:cNvSpPr>
          <p:nvPr>
            <p:ph type="body" sz="quarter" idx="14"/>
          </p:nvPr>
        </p:nvSpPr>
        <p:spPr>
          <a:xfrm>
            <a:off x="1270000" y="4308597"/>
            <a:ext cx="10464800" cy="609779"/>
          </a:xfrm>
          <a:prstGeom prst="rect">
            <a:avLst/>
          </a:prstGeom>
        </p:spPr>
        <p:txBody>
          <a:bodyPr>
            <a:spAutoFit/>
          </a:bodyPr>
          <a:lstStyle>
            <a:lvl1pPr marL="0" indent="0" algn="ctr">
              <a:spcBef>
                <a:spcPts val="0"/>
              </a:spcBef>
              <a:buClrTx/>
              <a:buSzTx/>
              <a:buNone/>
              <a:defRPr sz="3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dirty="0"/>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a:lstStyle/>
          <a:p>
            <a:r>
              <a:rPr lang="en-US"/>
              <a:t>Click to edit Master title style</a:t>
            </a:r>
            <a:endParaRPr lang="en-CA"/>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B9EDEE7F-7BF4-4673-ABE3-0EEEF9CFA55E}" type="datetimeFigureOut">
              <a:rPr lang="en-CA" smtClean="0">
                <a:solidFill>
                  <a:prstClr val="black">
                    <a:tint val="75000"/>
                  </a:prstClr>
                </a:solidFill>
              </a:rPr>
              <a:pPr/>
              <a:t>2020-07-09</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2E811D6-8923-41FB-8340-33D6F4B8E24D}"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2377130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B9EDEE7F-7BF4-4673-ABE3-0EEEF9CFA55E}" type="datetimeFigureOut">
              <a:rPr lang="en-CA" smtClean="0">
                <a:solidFill>
                  <a:prstClr val="black">
                    <a:tint val="75000"/>
                  </a:prstClr>
                </a:solidFill>
              </a:rPr>
              <a:pPr/>
              <a:t>2020-07-09</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2E811D6-8923-41FB-8340-33D6F4B8E24D}"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2571334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689" b="1" cap="all"/>
            </a:lvl1pPr>
          </a:lstStyle>
          <a:p>
            <a:r>
              <a:rPr lang="en-US"/>
              <a:t>Click to edit Master title style</a:t>
            </a:r>
            <a:endParaRPr lang="en-CA"/>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44">
                <a:solidFill>
                  <a:schemeClr val="tx1">
                    <a:tint val="7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EDEE7F-7BF4-4673-ABE3-0EEEF9CFA55E}" type="datetimeFigureOut">
              <a:rPr lang="en-CA" smtClean="0">
                <a:solidFill>
                  <a:prstClr val="black">
                    <a:tint val="75000"/>
                  </a:prstClr>
                </a:solidFill>
              </a:rPr>
              <a:pPr/>
              <a:t>2020-07-09</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2E811D6-8923-41FB-8340-33D6F4B8E24D}"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2778810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240"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610773"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B9EDEE7F-7BF4-4673-ABE3-0EEEF9CFA55E}" type="datetimeFigureOut">
              <a:rPr lang="en-CA" smtClean="0">
                <a:solidFill>
                  <a:prstClr val="black">
                    <a:tint val="75000"/>
                  </a:prstClr>
                </a:solidFill>
              </a:rPr>
              <a:pPr/>
              <a:t>2020-07-09</a:t>
            </a:fld>
            <a:endParaRPr lang="en-CA"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CA"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2E811D6-8923-41FB-8340-33D6F4B8E24D}"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3030755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B9EDEE7F-7BF4-4673-ABE3-0EEEF9CFA55E}" type="datetimeFigureOut">
              <a:rPr lang="en-CA" smtClean="0">
                <a:solidFill>
                  <a:prstClr val="black">
                    <a:tint val="75000"/>
                  </a:prstClr>
                </a:solidFill>
              </a:rPr>
              <a:pPr/>
              <a:t>2020-07-09</a:t>
            </a:fld>
            <a:endParaRPr lang="en-CA"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CA"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2E811D6-8923-41FB-8340-33D6F4B8E24D}"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19425277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B9EDEE7F-7BF4-4673-ABE3-0EEEF9CFA55E}" type="datetimeFigureOut">
              <a:rPr lang="en-CA" smtClean="0">
                <a:solidFill>
                  <a:prstClr val="black">
                    <a:tint val="75000"/>
                  </a:prstClr>
                </a:solidFill>
              </a:rPr>
              <a:pPr/>
              <a:t>2020-07-09</a:t>
            </a:fld>
            <a:endParaRPr lang="en-CA"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CA"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2E811D6-8923-41FB-8340-33D6F4B8E24D}"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788606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EDEE7F-7BF4-4673-ABE3-0EEEF9CFA55E}" type="datetimeFigureOut">
              <a:rPr lang="en-CA" smtClean="0">
                <a:solidFill>
                  <a:prstClr val="black">
                    <a:tint val="75000"/>
                  </a:prstClr>
                </a:solidFill>
              </a:rPr>
              <a:pPr/>
              <a:t>2020-07-09</a:t>
            </a:fld>
            <a:endParaRPr lang="en-CA"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CA"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2E811D6-8923-41FB-8340-33D6F4B8E24D}"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1359093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19250" y="673100"/>
            <a:ext cx="9758016" cy="5905500"/>
          </a:xfrm>
          <a:prstGeom prst="rect">
            <a:avLst/>
          </a:prstGeom>
        </p:spPr>
        <p:txBody>
          <a:bodyPr lIns="91439" tIns="45719" rIns="91439" bIns="45719" anchor="t">
            <a:noAutofit/>
          </a:bodyPr>
          <a:lstStyle/>
          <a:p>
            <a:endParaRPr dirty="0"/>
          </a:p>
        </p:txBody>
      </p:sp>
      <p:sp>
        <p:nvSpPr>
          <p:cNvPr id="21" name="Title Text"/>
          <p:cNvSpPr txBox="1">
            <a:spLocks noGrp="1"/>
          </p:cNvSpPr>
          <p:nvPr>
            <p:ph type="title"/>
          </p:nvPr>
        </p:nvSpPr>
        <p:spPr>
          <a:xfrm>
            <a:off x="1270000" y="6718300"/>
            <a:ext cx="10464800" cy="1422400"/>
          </a:xfrm>
          <a:prstGeom prst="rect">
            <a:avLst/>
          </a:prstGeom>
        </p:spPr>
        <p:txBody>
          <a:bodyPr/>
          <a:lstStyle/>
          <a:p>
            <a:r>
              <a:t>Title Text</a:t>
            </a:r>
          </a:p>
        </p:txBody>
      </p:sp>
      <p:sp>
        <p:nvSpPr>
          <p:cNvPr id="22"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ClrTx/>
              <a:buSzTx/>
              <a:buNone/>
              <a:defRPr sz="3700"/>
            </a:lvl1pPr>
            <a:lvl2pPr marL="0" indent="0" algn="ctr">
              <a:spcBef>
                <a:spcPts val="0"/>
              </a:spcBef>
              <a:buClrTx/>
              <a:buSzTx/>
              <a:buNone/>
              <a:defRPr sz="3700"/>
            </a:lvl2pPr>
            <a:lvl3pPr marL="0" indent="0" algn="ctr">
              <a:spcBef>
                <a:spcPts val="0"/>
              </a:spcBef>
              <a:buClrTx/>
              <a:buSzTx/>
              <a:buNone/>
              <a:defRPr sz="3700"/>
            </a:lvl3pPr>
            <a:lvl4pPr marL="0" indent="0" algn="ctr">
              <a:spcBef>
                <a:spcPts val="0"/>
              </a:spcBef>
              <a:buClrTx/>
              <a:buSzTx/>
              <a:buNone/>
              <a:defRPr sz="3700"/>
            </a:lvl4pPr>
            <a:lvl5pPr marL="0" indent="0" algn="ctr">
              <a:spcBef>
                <a:spcPts val="0"/>
              </a:spcBef>
              <a:buClrTx/>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44" b="1"/>
            </a:lvl1pPr>
          </a:lstStyle>
          <a:p>
            <a:r>
              <a:rPr lang="en-US"/>
              <a:t>Click to edit Master title style</a:t>
            </a:r>
            <a:endParaRPr lang="en-CA"/>
          </a:p>
        </p:txBody>
      </p:sp>
      <p:sp>
        <p:nvSpPr>
          <p:cNvPr id="3" name="Content Placeholder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Date Placeholder 4"/>
          <p:cNvSpPr>
            <a:spLocks noGrp="1"/>
          </p:cNvSpPr>
          <p:nvPr>
            <p:ph type="dt" sz="half" idx="10"/>
          </p:nvPr>
        </p:nvSpPr>
        <p:spPr/>
        <p:txBody>
          <a:bodyPr/>
          <a:lstStyle/>
          <a:p>
            <a:fld id="{B9EDEE7F-7BF4-4673-ABE3-0EEEF9CFA55E}" type="datetimeFigureOut">
              <a:rPr lang="en-CA" smtClean="0">
                <a:solidFill>
                  <a:prstClr val="black">
                    <a:tint val="75000"/>
                  </a:prstClr>
                </a:solidFill>
              </a:rPr>
              <a:pPr/>
              <a:t>2020-07-09</a:t>
            </a:fld>
            <a:endParaRPr lang="en-CA"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CA"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2E811D6-8923-41FB-8340-33D6F4B8E24D}"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2459177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44" b="1"/>
            </a:lvl1pPr>
          </a:lstStyle>
          <a:p>
            <a:r>
              <a:rPr lang="en-US"/>
              <a:t>Click to edit Master title style</a:t>
            </a:r>
            <a:endParaRPr lang="en-CA"/>
          </a:p>
        </p:txBody>
      </p:sp>
      <p:sp>
        <p:nvSpPr>
          <p:cNvPr id="3" name="Picture Placeholder 2"/>
          <p:cNvSpPr>
            <a:spLocks noGrp="1"/>
          </p:cNvSpPr>
          <p:nvPr>
            <p:ph type="pic" idx="1"/>
          </p:nvPr>
        </p:nvSpPr>
        <p:spPr>
          <a:xfrm>
            <a:off x="2549032" y="871502"/>
            <a:ext cx="7802880" cy="5852160"/>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endParaRPr lang="en-CA" dirty="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Date Placeholder 4"/>
          <p:cNvSpPr>
            <a:spLocks noGrp="1"/>
          </p:cNvSpPr>
          <p:nvPr>
            <p:ph type="dt" sz="half" idx="10"/>
          </p:nvPr>
        </p:nvSpPr>
        <p:spPr/>
        <p:txBody>
          <a:bodyPr/>
          <a:lstStyle/>
          <a:p>
            <a:fld id="{B9EDEE7F-7BF4-4673-ABE3-0EEEF9CFA55E}" type="datetimeFigureOut">
              <a:rPr lang="en-CA" smtClean="0">
                <a:solidFill>
                  <a:prstClr val="black">
                    <a:tint val="75000"/>
                  </a:prstClr>
                </a:solidFill>
              </a:rPr>
              <a:pPr/>
              <a:t>2020-07-09</a:t>
            </a:fld>
            <a:endParaRPr lang="en-CA"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CA"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2E811D6-8923-41FB-8340-33D6F4B8E24D}"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3643407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B9EDEE7F-7BF4-4673-ABE3-0EEEF9CFA55E}" type="datetimeFigureOut">
              <a:rPr lang="en-CA" smtClean="0">
                <a:solidFill>
                  <a:prstClr val="black">
                    <a:tint val="75000"/>
                  </a:prstClr>
                </a:solidFill>
              </a:rPr>
              <a:pPr/>
              <a:t>2020-07-09</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2E811D6-8923-41FB-8340-33D6F4B8E24D}"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1418865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597"/>
            <a:ext cx="2926080" cy="8322169"/>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240" y="390597"/>
            <a:ext cx="8561493" cy="83221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B9EDEE7F-7BF4-4673-ABE3-0EEEF9CFA55E}" type="datetimeFigureOut">
              <a:rPr lang="en-CA" smtClean="0">
                <a:solidFill>
                  <a:prstClr val="black">
                    <a:tint val="75000"/>
                  </a:prstClr>
                </a:solidFill>
              </a:rPr>
              <a:pPr/>
              <a:t>2020-07-09</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2E811D6-8923-41FB-8340-33D6F4B8E24D}"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1907018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8919"/>
            <a:ext cx="5334001" cy="8216901"/>
          </a:xfrm>
          <a:prstGeom prst="rect">
            <a:avLst/>
          </a:prstGeom>
        </p:spPr>
        <p:txBody>
          <a:bodyPr lIns="91439" tIns="45719" rIns="91439" bIns="45719" anchor="t">
            <a:noAutofit/>
          </a:bodyPr>
          <a:lstStyle/>
          <a:p>
            <a:endParaRPr dirty="0"/>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ClrTx/>
              <a:buSzTx/>
              <a:buNone/>
              <a:defRPr sz="3700"/>
            </a:lvl1pPr>
            <a:lvl2pPr marL="0" indent="0" algn="ctr">
              <a:spcBef>
                <a:spcPts val="0"/>
              </a:spcBef>
              <a:buClrTx/>
              <a:buSzTx/>
              <a:buNone/>
              <a:defRPr sz="3700"/>
            </a:lvl2pPr>
            <a:lvl3pPr marL="0" indent="0" algn="ctr">
              <a:spcBef>
                <a:spcPts val="0"/>
              </a:spcBef>
              <a:buClrTx/>
              <a:buSzTx/>
              <a:buNone/>
              <a:defRPr sz="3700"/>
            </a:lvl3pPr>
            <a:lvl4pPr marL="0" indent="0" algn="ctr">
              <a:spcBef>
                <a:spcPts val="0"/>
              </a:spcBef>
              <a:buClrTx/>
              <a:buSzTx/>
              <a:buNone/>
              <a:defRPr sz="3700"/>
            </a:lvl4pPr>
            <a:lvl5pPr marL="0" indent="0" algn="ctr">
              <a:spcBef>
                <a:spcPts val="0"/>
              </a:spcBef>
              <a:buClrTx/>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dirty="0"/>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buClrTx/>
              <a:defRPr sz="2800"/>
            </a:lvl1pPr>
            <a:lvl2pPr marL="685800" indent="-342900">
              <a:spcBef>
                <a:spcPts val="3200"/>
              </a:spcBef>
              <a:buClrTx/>
              <a:defRPr sz="2800"/>
            </a:lvl2pPr>
            <a:lvl3pPr marL="1028700" indent="-342900">
              <a:spcBef>
                <a:spcPts val="3200"/>
              </a:spcBef>
              <a:buClrTx/>
              <a:defRPr sz="2800"/>
            </a:lvl3pPr>
            <a:lvl4pPr marL="1371600" indent="-342900">
              <a:spcBef>
                <a:spcPts val="3200"/>
              </a:spcBef>
              <a:buClrTx/>
              <a:defRPr sz="2800"/>
            </a:lvl4pPr>
            <a:lvl5pPr marL="1714500" indent="-342900">
              <a:spcBef>
                <a:spcPts val="3200"/>
              </a:spcBef>
              <a:buClrTx/>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31000" y="4965700"/>
            <a:ext cx="5334000" cy="3898900"/>
          </a:xfrm>
          <a:prstGeom prst="rect">
            <a:avLst/>
          </a:prstGeom>
        </p:spPr>
        <p:txBody>
          <a:bodyPr lIns="91439" tIns="45719" rIns="91439" bIns="45719" anchor="t">
            <a:noAutofit/>
          </a:bodyPr>
          <a:lstStyle/>
          <a:p>
            <a:endParaRPr dirty="0"/>
          </a:p>
        </p:txBody>
      </p:sp>
      <p:sp>
        <p:nvSpPr>
          <p:cNvPr id="84" name="Image"/>
          <p:cNvSpPr>
            <a:spLocks noGrp="1"/>
          </p:cNvSpPr>
          <p:nvPr>
            <p:ph type="pic" sz="quarter" idx="14"/>
          </p:nvPr>
        </p:nvSpPr>
        <p:spPr>
          <a:xfrm>
            <a:off x="6731000" y="635000"/>
            <a:ext cx="5334000" cy="3898900"/>
          </a:xfrm>
          <a:prstGeom prst="rect">
            <a:avLst/>
          </a:prstGeom>
        </p:spPr>
        <p:txBody>
          <a:bodyPr lIns="91439" tIns="45719" rIns="91439" bIns="45719" anchor="t">
            <a:noAutofit/>
          </a:bodyPr>
          <a:lstStyle/>
          <a:p>
            <a:endParaRPr dirty="0"/>
          </a:p>
        </p:txBody>
      </p:sp>
      <p:sp>
        <p:nvSpPr>
          <p:cNvPr id="85" name="Image"/>
          <p:cNvSpPr>
            <a:spLocks noGrp="1"/>
          </p:cNvSpPr>
          <p:nvPr>
            <p:ph type="pic" sz="half" idx="15"/>
          </p:nvPr>
        </p:nvSpPr>
        <p:spPr>
          <a:xfrm>
            <a:off x="952500" y="635000"/>
            <a:ext cx="5334000" cy="8229600"/>
          </a:xfrm>
          <a:prstGeom prst="rect">
            <a:avLst/>
          </a:prstGeom>
        </p:spPr>
        <p:txBody>
          <a:bodyPr lIns="91439" tIns="45719" rIns="91439" bIns="45719" anchor="t">
            <a:noAutofit/>
          </a:bodyPr>
          <a:lstStyle/>
          <a:p>
            <a:endParaRPr dirty="0"/>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8"/>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90596"/>
            <a:ext cx="11704320" cy="16256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50240" y="2275841"/>
            <a:ext cx="11704320" cy="64369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50240" y="9040143"/>
            <a:ext cx="3034453" cy="519289"/>
          </a:xfrm>
          <a:prstGeom prst="rect">
            <a:avLst/>
          </a:prstGeom>
        </p:spPr>
        <p:txBody>
          <a:bodyPr vert="horz" lIns="91440" tIns="45720" rIns="91440" bIns="45720" rtlCol="0" anchor="ctr"/>
          <a:lstStyle>
            <a:lvl1pPr algn="l">
              <a:defRPr sz="1707">
                <a:solidFill>
                  <a:schemeClr val="tx1">
                    <a:tint val="75000"/>
                  </a:schemeClr>
                </a:solidFill>
              </a:defRPr>
            </a:lvl1pPr>
          </a:lstStyle>
          <a:p>
            <a:pPr defTabSz="1300460" hangingPunct="1"/>
            <a:fld id="{B9EDEE7F-7BF4-4673-ABE3-0EEEF9CFA55E}" type="datetimeFigureOut">
              <a:rPr lang="en-CA" b="0" kern="1200" smtClean="0">
                <a:solidFill>
                  <a:prstClr val="black">
                    <a:tint val="75000"/>
                  </a:prstClr>
                </a:solidFill>
                <a:latin typeface="Calibri"/>
                <a:ea typeface="+mn-ea"/>
                <a:cs typeface="+mn-cs"/>
              </a:rPr>
              <a:pPr defTabSz="1300460" hangingPunct="1"/>
              <a:t>2020-07-09</a:t>
            </a:fld>
            <a:endParaRPr lang="en-CA" b="0" kern="1200"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443307" y="9040143"/>
            <a:ext cx="4118187"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pPr defTabSz="1300460" hangingPunct="1"/>
            <a:endParaRPr lang="en-CA" b="0" kern="1200"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9320107" y="9040143"/>
            <a:ext cx="3034453" cy="519289"/>
          </a:xfrm>
          <a:prstGeom prst="rect">
            <a:avLst/>
          </a:prstGeom>
        </p:spPr>
        <p:txBody>
          <a:bodyPr vert="horz" lIns="91440" tIns="45720" rIns="91440" bIns="45720" rtlCol="0" anchor="ctr"/>
          <a:lstStyle>
            <a:lvl1pPr algn="r">
              <a:defRPr sz="1707">
                <a:solidFill>
                  <a:schemeClr val="tx1">
                    <a:tint val="75000"/>
                  </a:schemeClr>
                </a:solidFill>
              </a:defRPr>
            </a:lvl1pPr>
          </a:lstStyle>
          <a:p>
            <a:pPr defTabSz="1300460" hangingPunct="1"/>
            <a:fld id="{E2E811D6-8923-41FB-8340-33D6F4B8E24D}" type="slidenum">
              <a:rPr lang="en-CA" b="0" kern="1200" smtClean="0">
                <a:solidFill>
                  <a:prstClr val="black">
                    <a:tint val="75000"/>
                  </a:prstClr>
                </a:solidFill>
                <a:latin typeface="Calibri"/>
                <a:ea typeface="+mn-ea"/>
                <a:cs typeface="+mn-cs"/>
              </a:rPr>
              <a:pPr defTabSz="1300460" hangingPunct="1"/>
              <a:t>‹#›</a:t>
            </a:fld>
            <a:endParaRPr lang="en-CA" b="0"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1321812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1300460" rtl="0" eaLnBrk="1" latinLnBrk="0" hangingPunct="1">
        <a:spcBef>
          <a:spcPct val="0"/>
        </a:spcBef>
        <a:buNone/>
        <a:defRPr sz="6258" kern="1200">
          <a:solidFill>
            <a:schemeClr val="tx1"/>
          </a:solidFill>
          <a:latin typeface="+mj-lt"/>
          <a:ea typeface="+mj-ea"/>
          <a:cs typeface="+mj-cs"/>
        </a:defRPr>
      </a:lvl1pPr>
    </p:titleStyle>
    <p:bodyStyle>
      <a:lvl1pPr marL="487672" indent="-487672" algn="l" defTabSz="1300460" rtl="0" eaLnBrk="1" latinLnBrk="0" hangingPunct="1">
        <a:spcBef>
          <a:spcPct val="20000"/>
        </a:spcBef>
        <a:buFont typeface="Arial" panose="020B0604020202020204" pitchFamily="34" charset="0"/>
        <a:buChar char="•"/>
        <a:defRPr sz="4551" kern="1200">
          <a:solidFill>
            <a:schemeClr val="tx1"/>
          </a:solidFill>
          <a:latin typeface="+mn-lt"/>
          <a:ea typeface="+mn-ea"/>
          <a:cs typeface="+mn-cs"/>
        </a:defRPr>
      </a:lvl1pPr>
      <a:lvl2pPr marL="1056623" indent="-406394" algn="l" defTabSz="1300460" rtl="0" eaLnBrk="1" latinLnBrk="0" hangingPunct="1">
        <a:spcBef>
          <a:spcPct val="20000"/>
        </a:spcBef>
        <a:buFont typeface="Arial" panose="020B0604020202020204" pitchFamily="34" charset="0"/>
        <a:buChar char="–"/>
        <a:defRPr sz="3982" kern="1200">
          <a:solidFill>
            <a:schemeClr val="tx1"/>
          </a:solidFill>
          <a:latin typeface="+mn-lt"/>
          <a:ea typeface="+mn-ea"/>
          <a:cs typeface="+mn-cs"/>
        </a:defRPr>
      </a:lvl2pPr>
      <a:lvl3pPr marL="1625575" indent="-325115" algn="l" defTabSz="1300460" rtl="0" eaLnBrk="1" latinLnBrk="0" hangingPunct="1">
        <a:spcBef>
          <a:spcPct val="20000"/>
        </a:spcBef>
        <a:buFont typeface="Arial" panose="020B0604020202020204" pitchFamily="34" charset="0"/>
        <a:buChar char="•"/>
        <a:defRPr sz="3413" kern="1200">
          <a:solidFill>
            <a:schemeClr val="tx1"/>
          </a:solidFill>
          <a:latin typeface="+mn-lt"/>
          <a:ea typeface="+mn-ea"/>
          <a:cs typeface="+mn-cs"/>
        </a:defRPr>
      </a:lvl3pPr>
      <a:lvl4pPr marL="2275804" indent="-325115" algn="l" defTabSz="1300460" rtl="0" eaLnBrk="1" latinLnBrk="0" hangingPunct="1">
        <a:spcBef>
          <a:spcPct val="20000"/>
        </a:spcBef>
        <a:buFont typeface="Arial" panose="020B0604020202020204" pitchFamily="34" charset="0"/>
        <a:buChar char="–"/>
        <a:defRPr sz="2844" kern="1200">
          <a:solidFill>
            <a:schemeClr val="tx1"/>
          </a:solidFill>
          <a:latin typeface="+mn-lt"/>
          <a:ea typeface="+mn-ea"/>
          <a:cs typeface="+mn-cs"/>
        </a:defRPr>
      </a:lvl4pPr>
      <a:lvl5pPr marL="2926034" indent="-325115" algn="l" defTabSz="1300460" rtl="0" eaLnBrk="1" latinLnBrk="0" hangingPunct="1">
        <a:spcBef>
          <a:spcPct val="20000"/>
        </a:spcBef>
        <a:buFont typeface="Arial" panose="020B0604020202020204" pitchFamily="34" charset="0"/>
        <a:buChar char="»"/>
        <a:defRPr sz="2844"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44"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9" name="Service Foundations…"/>
          <p:cNvSpPr txBox="1">
            <a:spLocks noGrp="1"/>
          </p:cNvSpPr>
          <p:nvPr>
            <p:ph type="ctrTitle"/>
          </p:nvPr>
        </p:nvSpPr>
        <p:spPr>
          <a:xfrm>
            <a:off x="826510" y="3328337"/>
            <a:ext cx="11351780" cy="3096926"/>
          </a:xfrm>
          <a:prstGeom prst="rect">
            <a:avLst/>
          </a:prstGeom>
          <a:ln>
            <a:solidFill>
              <a:schemeClr val="bg1"/>
            </a:solidFill>
          </a:ln>
        </p:spPr>
        <p:txBody>
          <a:bodyPr/>
          <a:lstStyle/>
          <a:p>
            <a:pPr>
              <a:defRPr sz="9000"/>
            </a:pPr>
            <a:r>
              <a:rPr dirty="0"/>
              <a:t>Service Foundations</a:t>
            </a:r>
          </a:p>
          <a:p>
            <a:pPr>
              <a:defRPr sz="9000"/>
            </a:pPr>
            <a:r>
              <a:rPr dirty="0"/>
              <a:t>Training </a:t>
            </a:r>
          </a:p>
        </p:txBody>
      </p:sp>
      <p:sp>
        <p:nvSpPr>
          <p:cNvPr id="120" name="Prepared for the Toronto Humane Society…"/>
          <p:cNvSpPr txBox="1">
            <a:spLocks noGrp="1"/>
          </p:cNvSpPr>
          <p:nvPr>
            <p:ph type="subTitle" sz="quarter" idx="1"/>
          </p:nvPr>
        </p:nvSpPr>
        <p:spPr>
          <a:xfrm>
            <a:off x="3996798" y="8847133"/>
            <a:ext cx="5011204" cy="449437"/>
          </a:xfrm>
          <a:prstGeom prst="rect">
            <a:avLst/>
          </a:prstGeom>
        </p:spPr>
        <p:txBody>
          <a:bodyPr>
            <a:normAutofit lnSpcReduction="10000"/>
          </a:bodyPr>
          <a:lstStyle/>
          <a:p>
            <a:pPr defTabSz="309625">
              <a:defRPr sz="1166"/>
            </a:pPr>
            <a:r>
              <a:rPr lang="en-CA" dirty="0"/>
              <a:t>Content donated by Apple Customer Service Team</a:t>
            </a:r>
            <a:endParaRPr dirty="0"/>
          </a:p>
          <a:p>
            <a:pPr defTabSz="309625">
              <a:defRPr sz="1166"/>
            </a:pPr>
            <a:r>
              <a:rPr lang="en-CA" dirty="0"/>
              <a:t>August 2019</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Recognize"/>
          <p:cNvSpPr txBox="1">
            <a:spLocks noGrp="1"/>
          </p:cNvSpPr>
          <p:nvPr>
            <p:ph type="subTitle" sz="quarter" idx="1"/>
          </p:nvPr>
        </p:nvSpPr>
        <p:spPr>
          <a:xfrm>
            <a:off x="2734988" y="5185406"/>
            <a:ext cx="7534824" cy="1076031"/>
          </a:xfrm>
          <a:prstGeom prst="rect">
            <a:avLst/>
          </a:prstGeom>
        </p:spPr>
        <p:txBody>
          <a:bodyPr/>
          <a:lstStyle>
            <a:lvl1pPr marL="694531" indent="-694531" algn="l">
              <a:buSzPct val="145000"/>
              <a:buChar char="•"/>
              <a:defRPr sz="5000"/>
            </a:lvl1pPr>
          </a:lstStyle>
          <a:p>
            <a:r>
              <a:rPr dirty="0"/>
              <a:t>Recognize</a:t>
            </a:r>
          </a:p>
        </p:txBody>
      </p:sp>
      <p:sp>
        <p:nvSpPr>
          <p:cNvPr id="164" name="Addressing…"/>
          <p:cNvSpPr txBox="1">
            <a:spLocks noGrp="1"/>
          </p:cNvSpPr>
          <p:nvPr>
            <p:ph type="ctrTitle"/>
          </p:nvPr>
        </p:nvSpPr>
        <p:spPr>
          <a:xfrm>
            <a:off x="380268" y="180981"/>
            <a:ext cx="10464801" cy="2458291"/>
          </a:xfrm>
          <a:prstGeom prst="rect">
            <a:avLst/>
          </a:prstGeom>
        </p:spPr>
        <p:txBody>
          <a:bodyPr anchor="t"/>
          <a:lstStyle/>
          <a:p>
            <a:pPr algn="l">
              <a:defRPr sz="5400"/>
            </a:pPr>
            <a:r>
              <a:rPr dirty="0"/>
              <a:t>Addressing </a:t>
            </a:r>
          </a:p>
          <a:p>
            <a:pPr algn="l">
              <a:defRPr sz="5400"/>
            </a:pPr>
            <a:r>
              <a:rPr dirty="0"/>
              <a:t>Concerns</a:t>
            </a:r>
          </a:p>
        </p:txBody>
      </p:sp>
      <p:sp>
        <p:nvSpPr>
          <p:cNvPr id="165" name="The Three R’s"/>
          <p:cNvSpPr txBox="1"/>
          <p:nvPr/>
        </p:nvSpPr>
        <p:spPr>
          <a:xfrm>
            <a:off x="3133089" y="3328761"/>
            <a:ext cx="6738621" cy="1304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000"/>
            </a:lvl1pPr>
          </a:lstStyle>
          <a:p>
            <a:r>
              <a:rPr dirty="0"/>
              <a:t>The Three R’s</a:t>
            </a:r>
          </a:p>
        </p:txBody>
      </p:sp>
      <p:sp>
        <p:nvSpPr>
          <p:cNvPr id="166" name="Respond Empathetically"/>
          <p:cNvSpPr txBox="1"/>
          <p:nvPr/>
        </p:nvSpPr>
        <p:spPr>
          <a:xfrm>
            <a:off x="2722507" y="6357454"/>
            <a:ext cx="8457186" cy="8458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694531" indent="-694531" algn="l">
              <a:buSzPct val="145000"/>
              <a:buChar char="•"/>
              <a:defRPr sz="5000" b="0"/>
            </a:lvl1pPr>
          </a:lstStyle>
          <a:p>
            <a:r>
              <a:rPr dirty="0"/>
              <a:t>Respond Empathetically</a:t>
            </a:r>
          </a:p>
        </p:txBody>
      </p:sp>
      <p:sp>
        <p:nvSpPr>
          <p:cNvPr id="167" name="Reassure"/>
          <p:cNvSpPr txBox="1"/>
          <p:nvPr/>
        </p:nvSpPr>
        <p:spPr>
          <a:xfrm>
            <a:off x="2744227" y="7451234"/>
            <a:ext cx="7731109" cy="8458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694531" indent="-694531" algn="l">
              <a:buSzPct val="145000"/>
              <a:buChar char="•"/>
              <a:defRPr sz="5000" b="0"/>
            </a:lvl1pPr>
          </a:lstStyle>
          <a:p>
            <a:r>
              <a:rPr dirty="0"/>
              <a:t>Reassure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advAuto="0"/>
      <p:bldP spid="166" grpId="0" animBg="1" advAuto="0"/>
      <p:bldP spid="167"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 name="Addressing…"/>
          <p:cNvSpPr txBox="1">
            <a:spLocks noGrp="1"/>
          </p:cNvSpPr>
          <p:nvPr>
            <p:ph type="ctrTitle"/>
          </p:nvPr>
        </p:nvSpPr>
        <p:spPr>
          <a:xfrm>
            <a:off x="380268" y="180981"/>
            <a:ext cx="10464801" cy="2458291"/>
          </a:xfrm>
          <a:prstGeom prst="rect">
            <a:avLst/>
          </a:prstGeom>
        </p:spPr>
        <p:txBody>
          <a:bodyPr anchor="t"/>
          <a:lstStyle/>
          <a:p>
            <a:pPr algn="l">
              <a:defRPr sz="5400"/>
            </a:pPr>
            <a:r>
              <a:rPr dirty="0"/>
              <a:t>Addressing </a:t>
            </a:r>
          </a:p>
          <a:p>
            <a:pPr algn="l">
              <a:defRPr sz="5400"/>
            </a:pPr>
            <a:r>
              <a:rPr dirty="0"/>
              <a:t>Concerns</a:t>
            </a:r>
          </a:p>
        </p:txBody>
      </p:sp>
      <p:sp>
        <p:nvSpPr>
          <p:cNvPr id="172" name="The Three R’s…"/>
          <p:cNvSpPr txBox="1"/>
          <p:nvPr/>
        </p:nvSpPr>
        <p:spPr>
          <a:xfrm>
            <a:off x="2991866" y="2461130"/>
            <a:ext cx="7021069" cy="19780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8000"/>
            </a:pPr>
            <a:r>
              <a:rPr dirty="0"/>
              <a:t>The Three R’s</a:t>
            </a:r>
          </a:p>
          <a:p>
            <a:pPr>
              <a:defRPr sz="4300"/>
            </a:pPr>
            <a:r>
              <a:rPr lang="en-CA" dirty="0"/>
              <a:t>Example</a:t>
            </a:r>
            <a:endParaRPr dirty="0"/>
          </a:p>
        </p:txBody>
      </p:sp>
      <p:sp>
        <p:nvSpPr>
          <p:cNvPr id="173" name="Recognize…"/>
          <p:cNvSpPr txBox="1"/>
          <p:nvPr/>
        </p:nvSpPr>
        <p:spPr>
          <a:xfrm>
            <a:off x="532663" y="4976372"/>
            <a:ext cx="3154871" cy="41534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defRPr sz="3300"/>
            </a:pPr>
            <a:r>
              <a:rPr dirty="0"/>
              <a:t>Recognize</a:t>
            </a:r>
          </a:p>
          <a:p>
            <a:pPr algn="r">
              <a:defRPr sz="3300"/>
            </a:pPr>
            <a:endParaRPr dirty="0"/>
          </a:p>
          <a:p>
            <a:pPr algn="r">
              <a:defRPr sz="3300"/>
            </a:pPr>
            <a:endParaRPr dirty="0"/>
          </a:p>
          <a:p>
            <a:pPr algn="r">
              <a:defRPr sz="3300"/>
            </a:pPr>
            <a:r>
              <a:rPr dirty="0"/>
              <a:t>Respond </a:t>
            </a:r>
          </a:p>
          <a:p>
            <a:pPr algn="r">
              <a:defRPr sz="3300"/>
            </a:pPr>
            <a:r>
              <a:rPr dirty="0"/>
              <a:t>empathetically</a:t>
            </a:r>
          </a:p>
          <a:p>
            <a:pPr algn="r">
              <a:defRPr sz="3300"/>
            </a:pPr>
            <a:endParaRPr dirty="0"/>
          </a:p>
          <a:p>
            <a:pPr algn="r">
              <a:defRPr sz="3300"/>
            </a:pPr>
            <a:endParaRPr dirty="0"/>
          </a:p>
          <a:p>
            <a:pPr algn="r">
              <a:defRPr sz="3300"/>
            </a:pPr>
            <a:r>
              <a:rPr dirty="0"/>
              <a:t>Reassure</a:t>
            </a:r>
          </a:p>
        </p:txBody>
      </p:sp>
      <p:sp>
        <p:nvSpPr>
          <p:cNvPr id="174" name="I understand you were so excited to adopt and I’m sorry that the dog you wanted is no longer available…"/>
          <p:cNvSpPr txBox="1"/>
          <p:nvPr/>
        </p:nvSpPr>
        <p:spPr>
          <a:xfrm>
            <a:off x="3880644" y="4771718"/>
            <a:ext cx="8477191" cy="45627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2600" b="0"/>
            </a:pPr>
            <a:r>
              <a:rPr dirty="0"/>
              <a:t>I understand you were so excited to adopt and I’m sorry that the dog you wanted is no longer available</a:t>
            </a:r>
          </a:p>
          <a:p>
            <a:pPr algn="l">
              <a:defRPr sz="2600" b="0"/>
            </a:pPr>
            <a:endParaRPr dirty="0"/>
          </a:p>
          <a:p>
            <a:pPr algn="l">
              <a:defRPr sz="2600" b="0"/>
            </a:pPr>
            <a:endParaRPr dirty="0"/>
          </a:p>
          <a:p>
            <a:pPr algn="l">
              <a:defRPr sz="2600" b="0"/>
            </a:pPr>
            <a:r>
              <a:rPr dirty="0"/>
              <a:t>I remember when I first started the adoption process for my dog and how excited - and truthfully, a bit stressed - I was about it too. It’s a big decision!</a:t>
            </a:r>
          </a:p>
          <a:p>
            <a:pPr algn="l">
              <a:defRPr sz="2600" b="0"/>
            </a:pPr>
            <a:endParaRPr dirty="0"/>
          </a:p>
          <a:p>
            <a:pPr algn="l">
              <a:defRPr sz="2600" b="0"/>
            </a:pPr>
            <a:r>
              <a:rPr dirty="0"/>
              <a:t>While it might not have worked out this time, we have many other dogs looking for a home and I’m sure there’s one out there for you. I’d be happy to help you.</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Addressing…"/>
          <p:cNvSpPr txBox="1">
            <a:spLocks noGrp="1"/>
          </p:cNvSpPr>
          <p:nvPr>
            <p:ph type="ctrTitle"/>
          </p:nvPr>
        </p:nvSpPr>
        <p:spPr>
          <a:xfrm>
            <a:off x="380268" y="180981"/>
            <a:ext cx="10464801" cy="2458291"/>
          </a:xfrm>
          <a:prstGeom prst="rect">
            <a:avLst/>
          </a:prstGeom>
        </p:spPr>
        <p:txBody>
          <a:bodyPr anchor="t"/>
          <a:lstStyle/>
          <a:p>
            <a:pPr algn="l">
              <a:defRPr sz="5400"/>
            </a:pPr>
            <a:r>
              <a:rPr dirty="0"/>
              <a:t>Addressing </a:t>
            </a:r>
          </a:p>
          <a:p>
            <a:pPr algn="l">
              <a:defRPr sz="5400"/>
            </a:pPr>
            <a:r>
              <a:rPr dirty="0"/>
              <a:t>Concerns</a:t>
            </a:r>
          </a:p>
        </p:txBody>
      </p:sp>
      <p:sp>
        <p:nvSpPr>
          <p:cNvPr id="179" name="The Three R’s…"/>
          <p:cNvSpPr txBox="1"/>
          <p:nvPr/>
        </p:nvSpPr>
        <p:spPr>
          <a:xfrm>
            <a:off x="2991866" y="3151439"/>
            <a:ext cx="7021069" cy="19780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8000"/>
            </a:pPr>
            <a:r>
              <a:rPr dirty="0"/>
              <a:t>The Three R’s</a:t>
            </a:r>
          </a:p>
          <a:p>
            <a:pPr>
              <a:defRPr sz="4300"/>
            </a:pPr>
            <a:r>
              <a:rPr dirty="0"/>
              <a:t>Activity</a:t>
            </a:r>
          </a:p>
        </p:txBody>
      </p:sp>
      <p:sp>
        <p:nvSpPr>
          <p:cNvPr id="180" name="“I’ve feel like I’ve been waiting over an hour to get some help around here!”"/>
          <p:cNvSpPr txBox="1">
            <a:spLocks noGrp="1"/>
          </p:cNvSpPr>
          <p:nvPr>
            <p:ph type="subTitle" sz="quarter" idx="1"/>
          </p:nvPr>
        </p:nvSpPr>
        <p:spPr>
          <a:xfrm>
            <a:off x="1270000" y="6270618"/>
            <a:ext cx="10464800" cy="1820609"/>
          </a:xfrm>
          <a:prstGeom prst="rect">
            <a:avLst/>
          </a:prstGeom>
        </p:spPr>
        <p:txBody>
          <a:bodyPr/>
          <a:lstStyle/>
          <a:p>
            <a:r>
              <a:rPr dirty="0"/>
              <a:t>“I feel like I’ve been waiting over an hour to get some help around here!”</a:t>
            </a:r>
          </a:p>
        </p:txBody>
      </p:sp>
      <p:sp>
        <p:nvSpPr>
          <p:cNvPr id="2" name="TextBox 1"/>
          <p:cNvSpPr txBox="1"/>
          <p:nvPr/>
        </p:nvSpPr>
        <p:spPr>
          <a:xfrm>
            <a:off x="7335510" y="343647"/>
            <a:ext cx="5354849"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CA" sz="2800" b="1" i="0" u="none" strike="noStrike" cap="none" spc="0" normalizeH="0" baseline="0" dirty="0">
                <a:ln>
                  <a:noFill/>
                </a:ln>
                <a:solidFill>
                  <a:srgbClr val="FFFFFF"/>
                </a:solidFill>
                <a:effectLst/>
                <a:uFillTx/>
                <a:latin typeface="Helvetica Neue"/>
                <a:ea typeface="Helvetica Neue"/>
                <a:cs typeface="Helvetica Neue"/>
                <a:sym typeface="Helvetica Neue"/>
              </a:rPr>
              <a:t>~ Recognize</a:t>
            </a:r>
          </a:p>
          <a:p>
            <a:pPr marL="0" marR="0" indent="0" algn="ctr" defTabSz="584200" rtl="0" fontAlgn="auto" latinLnBrk="0" hangingPunct="0">
              <a:lnSpc>
                <a:spcPct val="100000"/>
              </a:lnSpc>
              <a:spcBef>
                <a:spcPts val="0"/>
              </a:spcBef>
              <a:spcAft>
                <a:spcPts val="0"/>
              </a:spcAft>
              <a:buClrTx/>
              <a:buSzTx/>
              <a:buFontTx/>
              <a:buNone/>
              <a:tabLst/>
            </a:pPr>
            <a:r>
              <a:rPr lang="en-CA" sz="2800" dirty="0"/>
              <a:t>~ Respond Empathetically </a:t>
            </a:r>
          </a:p>
          <a:p>
            <a:pPr marL="0" marR="0" indent="0" algn="ctr" defTabSz="584200" rtl="0" fontAlgn="auto" latinLnBrk="0" hangingPunct="0">
              <a:lnSpc>
                <a:spcPct val="100000"/>
              </a:lnSpc>
              <a:spcBef>
                <a:spcPts val="0"/>
              </a:spcBef>
              <a:spcAft>
                <a:spcPts val="0"/>
              </a:spcAft>
              <a:buClrTx/>
              <a:buSzTx/>
              <a:buFontTx/>
              <a:buNone/>
              <a:tabLst/>
            </a:pPr>
            <a:r>
              <a:rPr kumimoji="0" lang="en-CA" sz="2800" b="1" i="0" u="none" strike="noStrike" cap="none" spc="0" normalizeH="0" baseline="0" dirty="0">
                <a:ln>
                  <a:noFill/>
                </a:ln>
                <a:solidFill>
                  <a:srgbClr val="FFFFFF"/>
                </a:solidFill>
                <a:effectLst/>
                <a:uFillTx/>
                <a:latin typeface="Helvetica Neue"/>
                <a:ea typeface="Helvetica Neue"/>
                <a:cs typeface="Helvetica Neue"/>
                <a:sym typeface="Helvetica Neue"/>
              </a:rPr>
              <a:t>~ Reassure</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2" name="Addressing…"/>
          <p:cNvSpPr txBox="1">
            <a:spLocks noGrp="1"/>
          </p:cNvSpPr>
          <p:nvPr>
            <p:ph type="ctrTitle"/>
          </p:nvPr>
        </p:nvSpPr>
        <p:spPr>
          <a:xfrm>
            <a:off x="380268" y="180981"/>
            <a:ext cx="10464801" cy="2458291"/>
          </a:xfrm>
          <a:prstGeom prst="rect">
            <a:avLst/>
          </a:prstGeom>
        </p:spPr>
        <p:txBody>
          <a:bodyPr anchor="t"/>
          <a:lstStyle/>
          <a:p>
            <a:pPr algn="l">
              <a:defRPr sz="5400"/>
            </a:pPr>
            <a:r>
              <a:rPr dirty="0"/>
              <a:t>Addressing </a:t>
            </a:r>
          </a:p>
          <a:p>
            <a:pPr algn="l">
              <a:defRPr sz="5400"/>
            </a:pPr>
            <a:r>
              <a:rPr dirty="0"/>
              <a:t>Concerns</a:t>
            </a:r>
          </a:p>
        </p:txBody>
      </p:sp>
      <p:sp>
        <p:nvSpPr>
          <p:cNvPr id="183" name="The Three R’s…"/>
          <p:cNvSpPr txBox="1"/>
          <p:nvPr/>
        </p:nvSpPr>
        <p:spPr>
          <a:xfrm>
            <a:off x="2991866" y="3151439"/>
            <a:ext cx="7021069" cy="19780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8000"/>
            </a:pPr>
            <a:r>
              <a:rPr dirty="0"/>
              <a:t>The Three R’s</a:t>
            </a:r>
          </a:p>
          <a:p>
            <a:pPr>
              <a:defRPr sz="4300"/>
            </a:pPr>
            <a:r>
              <a:rPr dirty="0"/>
              <a:t>Activity</a:t>
            </a:r>
          </a:p>
        </p:txBody>
      </p:sp>
      <p:sp>
        <p:nvSpPr>
          <p:cNvPr id="184" name="“I cant afford to pay that price for my cat’s operation. I don’t understand why you won’t help me and do it for free.”"/>
          <p:cNvSpPr txBox="1">
            <a:spLocks noGrp="1"/>
          </p:cNvSpPr>
          <p:nvPr>
            <p:ph type="subTitle" sz="quarter" idx="1"/>
          </p:nvPr>
        </p:nvSpPr>
        <p:spPr>
          <a:xfrm>
            <a:off x="1270000" y="6270618"/>
            <a:ext cx="10464800" cy="1820609"/>
          </a:xfrm>
          <a:prstGeom prst="rect">
            <a:avLst/>
          </a:prstGeom>
        </p:spPr>
        <p:txBody>
          <a:bodyPr/>
          <a:lstStyle/>
          <a:p>
            <a:r>
              <a:rPr dirty="0"/>
              <a:t>“I can</a:t>
            </a:r>
            <a:r>
              <a:rPr lang="en-CA" dirty="0"/>
              <a:t>'</a:t>
            </a:r>
            <a:r>
              <a:rPr dirty="0"/>
              <a:t>t afford to pay that price </a:t>
            </a:r>
            <a:r>
              <a:rPr lang="en-CA" dirty="0"/>
              <a:t>for this service, why can’t you just help me for free?”</a:t>
            </a:r>
            <a:endParaRPr dirty="0"/>
          </a:p>
        </p:txBody>
      </p:sp>
      <p:sp>
        <p:nvSpPr>
          <p:cNvPr id="5" name="TextBox 4"/>
          <p:cNvSpPr txBox="1"/>
          <p:nvPr/>
        </p:nvSpPr>
        <p:spPr>
          <a:xfrm>
            <a:off x="7335510" y="343647"/>
            <a:ext cx="5354849"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CA" sz="2800" b="1" i="0" u="none" strike="noStrike" cap="none" spc="0" normalizeH="0" baseline="0" dirty="0">
                <a:ln>
                  <a:noFill/>
                </a:ln>
                <a:solidFill>
                  <a:srgbClr val="FFFFFF"/>
                </a:solidFill>
                <a:effectLst/>
                <a:uFillTx/>
                <a:latin typeface="Helvetica Neue"/>
                <a:ea typeface="Helvetica Neue"/>
                <a:cs typeface="Helvetica Neue"/>
                <a:sym typeface="Helvetica Neue"/>
              </a:rPr>
              <a:t>~ Recognize</a:t>
            </a:r>
          </a:p>
          <a:p>
            <a:pPr marL="0" marR="0" indent="0" algn="ctr" defTabSz="584200" rtl="0" fontAlgn="auto" latinLnBrk="0" hangingPunct="0">
              <a:lnSpc>
                <a:spcPct val="100000"/>
              </a:lnSpc>
              <a:spcBef>
                <a:spcPts val="0"/>
              </a:spcBef>
              <a:spcAft>
                <a:spcPts val="0"/>
              </a:spcAft>
              <a:buClrTx/>
              <a:buSzTx/>
              <a:buFontTx/>
              <a:buNone/>
              <a:tabLst/>
            </a:pPr>
            <a:r>
              <a:rPr lang="en-CA" sz="2800" dirty="0"/>
              <a:t>~ Respond Empathetically </a:t>
            </a:r>
          </a:p>
          <a:p>
            <a:pPr marL="0" marR="0" indent="0" algn="ctr" defTabSz="584200" rtl="0" fontAlgn="auto" latinLnBrk="0" hangingPunct="0">
              <a:lnSpc>
                <a:spcPct val="100000"/>
              </a:lnSpc>
              <a:spcBef>
                <a:spcPts val="0"/>
              </a:spcBef>
              <a:spcAft>
                <a:spcPts val="0"/>
              </a:spcAft>
              <a:buClrTx/>
              <a:buSzTx/>
              <a:buFontTx/>
              <a:buNone/>
              <a:tabLst/>
            </a:pPr>
            <a:r>
              <a:rPr kumimoji="0" lang="en-CA" sz="2800" b="1" i="0" u="none" strike="noStrike" cap="none" spc="0" normalizeH="0" baseline="0" dirty="0">
                <a:ln>
                  <a:noFill/>
                </a:ln>
                <a:solidFill>
                  <a:srgbClr val="FFFFFF"/>
                </a:solidFill>
                <a:effectLst/>
                <a:uFillTx/>
                <a:latin typeface="Helvetica Neue"/>
                <a:ea typeface="Helvetica Neue"/>
                <a:cs typeface="Helvetica Neue"/>
                <a:sym typeface="Helvetica Neue"/>
              </a:rPr>
              <a:t>~ Reassure</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Addressing…"/>
          <p:cNvSpPr txBox="1">
            <a:spLocks noGrp="1"/>
          </p:cNvSpPr>
          <p:nvPr>
            <p:ph type="ctrTitle"/>
          </p:nvPr>
        </p:nvSpPr>
        <p:spPr>
          <a:xfrm>
            <a:off x="380268" y="180981"/>
            <a:ext cx="10464801" cy="2458291"/>
          </a:xfrm>
          <a:prstGeom prst="rect">
            <a:avLst/>
          </a:prstGeom>
        </p:spPr>
        <p:txBody>
          <a:bodyPr anchor="t"/>
          <a:lstStyle/>
          <a:p>
            <a:pPr algn="l">
              <a:defRPr sz="5400"/>
            </a:pPr>
            <a:r>
              <a:rPr dirty="0"/>
              <a:t>Addressing </a:t>
            </a:r>
          </a:p>
          <a:p>
            <a:pPr algn="l">
              <a:defRPr sz="5400"/>
            </a:pPr>
            <a:r>
              <a:rPr dirty="0"/>
              <a:t>Concerns</a:t>
            </a:r>
          </a:p>
        </p:txBody>
      </p:sp>
      <p:sp>
        <p:nvSpPr>
          <p:cNvPr id="187" name="The Three R’s…"/>
          <p:cNvSpPr txBox="1"/>
          <p:nvPr/>
        </p:nvSpPr>
        <p:spPr>
          <a:xfrm>
            <a:off x="2991866" y="3151439"/>
            <a:ext cx="7021069" cy="19780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8000"/>
            </a:pPr>
            <a:r>
              <a:rPr dirty="0"/>
              <a:t>The Three R’s</a:t>
            </a:r>
          </a:p>
          <a:p>
            <a:pPr>
              <a:defRPr sz="4300"/>
            </a:pPr>
            <a:r>
              <a:rPr dirty="0"/>
              <a:t>Activity</a:t>
            </a:r>
          </a:p>
        </p:txBody>
      </p:sp>
      <p:sp>
        <p:nvSpPr>
          <p:cNvPr id="188" name="“I didn’t know I would need an appointment. No one told me that the last time I called. It’s your fault, I should be seen right away!”"/>
          <p:cNvSpPr txBox="1">
            <a:spLocks noGrp="1"/>
          </p:cNvSpPr>
          <p:nvPr>
            <p:ph type="subTitle" sz="quarter" idx="1"/>
          </p:nvPr>
        </p:nvSpPr>
        <p:spPr>
          <a:xfrm>
            <a:off x="1294063" y="6270618"/>
            <a:ext cx="10464800" cy="1820609"/>
          </a:xfrm>
          <a:prstGeom prst="rect">
            <a:avLst/>
          </a:prstGeom>
        </p:spPr>
        <p:txBody>
          <a:bodyPr/>
          <a:lstStyle/>
          <a:p>
            <a:r>
              <a:rPr dirty="0"/>
              <a:t>“</a:t>
            </a:r>
            <a:r>
              <a:rPr lang="en-CA" dirty="0"/>
              <a:t>Why can’t I pet this dog through the bars, he’s such a sweetheart, this is crazy!”</a:t>
            </a:r>
            <a:endParaRPr dirty="0"/>
          </a:p>
        </p:txBody>
      </p:sp>
      <p:sp>
        <p:nvSpPr>
          <p:cNvPr id="5" name="TextBox 4"/>
          <p:cNvSpPr txBox="1"/>
          <p:nvPr/>
        </p:nvSpPr>
        <p:spPr>
          <a:xfrm>
            <a:off x="7335510" y="343647"/>
            <a:ext cx="5354849"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CA" sz="2800" b="1" i="0" u="none" strike="noStrike" cap="none" spc="0" normalizeH="0" baseline="0" dirty="0">
                <a:ln>
                  <a:noFill/>
                </a:ln>
                <a:solidFill>
                  <a:srgbClr val="FFFFFF"/>
                </a:solidFill>
                <a:effectLst/>
                <a:uFillTx/>
                <a:latin typeface="Helvetica Neue"/>
                <a:ea typeface="Helvetica Neue"/>
                <a:cs typeface="Helvetica Neue"/>
                <a:sym typeface="Helvetica Neue"/>
              </a:rPr>
              <a:t>~ Recognize</a:t>
            </a:r>
          </a:p>
          <a:p>
            <a:pPr marL="0" marR="0" indent="0" algn="ctr" defTabSz="584200" rtl="0" fontAlgn="auto" latinLnBrk="0" hangingPunct="0">
              <a:lnSpc>
                <a:spcPct val="100000"/>
              </a:lnSpc>
              <a:spcBef>
                <a:spcPts val="0"/>
              </a:spcBef>
              <a:spcAft>
                <a:spcPts val="0"/>
              </a:spcAft>
              <a:buClrTx/>
              <a:buSzTx/>
              <a:buFontTx/>
              <a:buNone/>
              <a:tabLst/>
            </a:pPr>
            <a:r>
              <a:rPr lang="en-CA" sz="2800" dirty="0"/>
              <a:t>~ Respond Empathetically </a:t>
            </a:r>
          </a:p>
          <a:p>
            <a:pPr marL="0" marR="0" indent="0" algn="ctr" defTabSz="584200" rtl="0" fontAlgn="auto" latinLnBrk="0" hangingPunct="0">
              <a:lnSpc>
                <a:spcPct val="100000"/>
              </a:lnSpc>
              <a:spcBef>
                <a:spcPts val="0"/>
              </a:spcBef>
              <a:spcAft>
                <a:spcPts val="0"/>
              </a:spcAft>
              <a:buClrTx/>
              <a:buSzTx/>
              <a:buFontTx/>
              <a:buNone/>
              <a:tabLst/>
            </a:pPr>
            <a:r>
              <a:rPr kumimoji="0" lang="en-CA" sz="2800" b="1" i="0" u="none" strike="noStrike" cap="none" spc="0" normalizeH="0" baseline="0" dirty="0">
                <a:ln>
                  <a:noFill/>
                </a:ln>
                <a:solidFill>
                  <a:srgbClr val="FFFFFF"/>
                </a:solidFill>
                <a:effectLst/>
                <a:uFillTx/>
                <a:latin typeface="Helvetica Neue"/>
                <a:ea typeface="Helvetica Neue"/>
                <a:cs typeface="Helvetica Neue"/>
                <a:sym typeface="Helvetica Neue"/>
              </a:rPr>
              <a:t>~ Reassure</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Recognize"/>
          <p:cNvSpPr txBox="1">
            <a:spLocks noGrp="1"/>
          </p:cNvSpPr>
          <p:nvPr>
            <p:ph type="subTitle" sz="quarter" idx="1"/>
          </p:nvPr>
        </p:nvSpPr>
        <p:spPr>
          <a:xfrm>
            <a:off x="2734988" y="5185406"/>
            <a:ext cx="7534824" cy="1076031"/>
          </a:xfrm>
          <a:prstGeom prst="rect">
            <a:avLst/>
          </a:prstGeom>
        </p:spPr>
        <p:txBody>
          <a:bodyPr/>
          <a:lstStyle>
            <a:lvl1pPr marL="694531" indent="-694531" algn="l">
              <a:buSzPct val="145000"/>
              <a:buChar char="•"/>
              <a:defRPr sz="5000"/>
            </a:lvl1pPr>
          </a:lstStyle>
          <a:p>
            <a:r>
              <a:rPr dirty="0"/>
              <a:t>Recognize</a:t>
            </a:r>
          </a:p>
        </p:txBody>
      </p:sp>
      <p:sp>
        <p:nvSpPr>
          <p:cNvPr id="195" name="Addressing…"/>
          <p:cNvSpPr txBox="1">
            <a:spLocks noGrp="1"/>
          </p:cNvSpPr>
          <p:nvPr>
            <p:ph type="ctrTitle"/>
          </p:nvPr>
        </p:nvSpPr>
        <p:spPr>
          <a:xfrm>
            <a:off x="380268" y="180981"/>
            <a:ext cx="10464801" cy="2458291"/>
          </a:xfrm>
          <a:prstGeom prst="rect">
            <a:avLst/>
          </a:prstGeom>
        </p:spPr>
        <p:txBody>
          <a:bodyPr anchor="t"/>
          <a:lstStyle/>
          <a:p>
            <a:pPr algn="l">
              <a:defRPr sz="5400"/>
            </a:pPr>
            <a:r>
              <a:rPr dirty="0"/>
              <a:t>Addressing </a:t>
            </a:r>
          </a:p>
          <a:p>
            <a:pPr algn="l">
              <a:defRPr sz="5400"/>
            </a:pPr>
            <a:r>
              <a:rPr dirty="0"/>
              <a:t>Concerns</a:t>
            </a:r>
          </a:p>
        </p:txBody>
      </p:sp>
      <p:sp>
        <p:nvSpPr>
          <p:cNvPr id="196" name="The Three R’s"/>
          <p:cNvSpPr txBox="1"/>
          <p:nvPr/>
        </p:nvSpPr>
        <p:spPr>
          <a:xfrm>
            <a:off x="3133089" y="3328761"/>
            <a:ext cx="6738621" cy="1304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000"/>
            </a:lvl1pPr>
          </a:lstStyle>
          <a:p>
            <a:r>
              <a:rPr dirty="0"/>
              <a:t>The Three R’s</a:t>
            </a:r>
          </a:p>
        </p:txBody>
      </p:sp>
      <p:sp>
        <p:nvSpPr>
          <p:cNvPr id="197" name="Respond Empathetically"/>
          <p:cNvSpPr txBox="1"/>
          <p:nvPr/>
        </p:nvSpPr>
        <p:spPr>
          <a:xfrm>
            <a:off x="2722507" y="6357454"/>
            <a:ext cx="8457186" cy="8458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694531" indent="-694531" algn="l">
              <a:buSzPct val="145000"/>
              <a:buChar char="•"/>
              <a:defRPr sz="5000" b="0"/>
            </a:lvl1pPr>
          </a:lstStyle>
          <a:p>
            <a:r>
              <a:rPr dirty="0"/>
              <a:t>Respond Empathetically</a:t>
            </a:r>
          </a:p>
        </p:txBody>
      </p:sp>
      <p:sp>
        <p:nvSpPr>
          <p:cNvPr id="198" name="Reassure"/>
          <p:cNvSpPr txBox="1"/>
          <p:nvPr/>
        </p:nvSpPr>
        <p:spPr>
          <a:xfrm>
            <a:off x="2744227" y="7451234"/>
            <a:ext cx="7731109" cy="8458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694531" indent="-694531" algn="l">
              <a:buSzPct val="145000"/>
              <a:buChar char="•"/>
              <a:defRPr sz="5000" b="0"/>
            </a:lvl1pPr>
          </a:lstStyle>
          <a:p>
            <a:r>
              <a:rPr dirty="0"/>
              <a:t>Reassure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animBg="1" advAuto="0"/>
      <p:bldP spid="197" grpId="0" animBg="1" advAuto="0"/>
      <p:bldP spid="198"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2" name="Fearless Feedback"/>
          <p:cNvSpPr txBox="1"/>
          <p:nvPr/>
        </p:nvSpPr>
        <p:spPr>
          <a:xfrm>
            <a:off x="1873758" y="2092495"/>
            <a:ext cx="9257285" cy="1304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000"/>
            </a:lvl1pPr>
          </a:lstStyle>
          <a:p>
            <a:r>
              <a:rPr dirty="0"/>
              <a:t>Fearless Feedback</a:t>
            </a:r>
          </a:p>
        </p:txBody>
      </p:sp>
      <p:sp>
        <p:nvSpPr>
          <p:cNvPr id="203" name="Means being open and receptive to feedback as well as assuming positive intent from others."/>
          <p:cNvSpPr txBox="1">
            <a:spLocks noGrp="1"/>
          </p:cNvSpPr>
          <p:nvPr>
            <p:ph type="subTitle" sz="quarter" idx="1"/>
          </p:nvPr>
        </p:nvSpPr>
        <p:spPr>
          <a:xfrm>
            <a:off x="1653504" y="4231113"/>
            <a:ext cx="9697792" cy="1291373"/>
          </a:xfrm>
          <a:prstGeom prst="rect">
            <a:avLst/>
          </a:prstGeom>
        </p:spPr>
        <p:txBody>
          <a:bodyPr/>
          <a:lstStyle>
            <a:lvl1pPr>
              <a:defRPr sz="3300"/>
            </a:lvl1pPr>
          </a:lstStyle>
          <a:p>
            <a:r>
              <a:rPr dirty="0"/>
              <a:t>Means being open and receptive to feedback as well as assuming positive intent from others.</a:t>
            </a:r>
          </a:p>
        </p:txBody>
      </p:sp>
      <p:sp>
        <p:nvSpPr>
          <p:cNvPr id="204" name="Involves proactively making the decision to provide feedback when observing behaviours."/>
          <p:cNvSpPr txBox="1"/>
          <p:nvPr/>
        </p:nvSpPr>
        <p:spPr>
          <a:xfrm>
            <a:off x="1653504" y="7645389"/>
            <a:ext cx="9697792" cy="13680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defRPr sz="3300" b="0"/>
            </a:lvl1pPr>
          </a:lstStyle>
          <a:p>
            <a:r>
              <a:rPr dirty="0"/>
              <a:t>Involves proactively making the decision to provide feedback when observing behaviours.</a:t>
            </a:r>
          </a:p>
        </p:txBody>
      </p:sp>
      <p:sp>
        <p:nvSpPr>
          <p:cNvPr id="205" name="Is not an opportunity to assign blame or pass judgment on others for their actions."/>
          <p:cNvSpPr txBox="1"/>
          <p:nvPr/>
        </p:nvSpPr>
        <p:spPr>
          <a:xfrm>
            <a:off x="1653504" y="5899901"/>
            <a:ext cx="9697792" cy="13680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defRPr sz="3300" b="0"/>
            </a:lvl1pPr>
          </a:lstStyle>
          <a:p>
            <a:r>
              <a:rPr dirty="0"/>
              <a:t>Is not an opportunity to assign blame or pass judgment on others for their actions.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0" animBg="1" advAuto="0"/>
      <p:bldP spid="204" grpId="0" animBg="1" advAuto="0"/>
      <p:bldP spid="205"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Fearless…"/>
          <p:cNvSpPr txBox="1">
            <a:spLocks noGrp="1"/>
          </p:cNvSpPr>
          <p:nvPr>
            <p:ph type="ctrTitle"/>
          </p:nvPr>
        </p:nvSpPr>
        <p:spPr>
          <a:xfrm>
            <a:off x="380268" y="180981"/>
            <a:ext cx="10464801" cy="2458291"/>
          </a:xfrm>
          <a:prstGeom prst="rect">
            <a:avLst/>
          </a:prstGeom>
        </p:spPr>
        <p:txBody>
          <a:bodyPr anchor="t"/>
          <a:lstStyle/>
          <a:p>
            <a:pPr algn="l">
              <a:defRPr sz="5400"/>
            </a:pPr>
            <a:r>
              <a:rPr dirty="0"/>
              <a:t>Fearless </a:t>
            </a:r>
          </a:p>
          <a:p>
            <a:pPr algn="l">
              <a:defRPr sz="5400"/>
            </a:pPr>
            <a:r>
              <a:rPr dirty="0"/>
              <a:t>Feedback</a:t>
            </a:r>
          </a:p>
        </p:txBody>
      </p:sp>
      <p:sp>
        <p:nvSpPr>
          <p:cNvPr id="210" name="Feedback Grid"/>
          <p:cNvSpPr txBox="1"/>
          <p:nvPr/>
        </p:nvSpPr>
        <p:spPr>
          <a:xfrm>
            <a:off x="4007485" y="1888537"/>
            <a:ext cx="4989831" cy="9449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500"/>
            </a:lvl1pPr>
          </a:lstStyle>
          <a:p>
            <a:r>
              <a:rPr dirty="0"/>
              <a:t>Feedback Grid</a:t>
            </a:r>
          </a:p>
        </p:txBody>
      </p:sp>
      <p:sp>
        <p:nvSpPr>
          <p:cNvPr id="211" name="Positive"/>
          <p:cNvSpPr txBox="1">
            <a:spLocks noGrp="1"/>
          </p:cNvSpPr>
          <p:nvPr>
            <p:ph type="subTitle" sz="quarter" idx="1"/>
          </p:nvPr>
        </p:nvSpPr>
        <p:spPr>
          <a:xfrm>
            <a:off x="4771398" y="3509383"/>
            <a:ext cx="3462004" cy="664446"/>
          </a:xfrm>
          <a:prstGeom prst="rect">
            <a:avLst/>
          </a:prstGeom>
        </p:spPr>
        <p:txBody>
          <a:bodyPr/>
          <a:lstStyle>
            <a:lvl1pPr>
              <a:defRPr sz="2200"/>
            </a:lvl1pPr>
          </a:lstStyle>
          <a:p>
            <a:r>
              <a:rPr dirty="0"/>
              <a:t>Positive</a:t>
            </a:r>
          </a:p>
        </p:txBody>
      </p:sp>
      <p:sp>
        <p:nvSpPr>
          <p:cNvPr id="212" name="Line"/>
          <p:cNvSpPr/>
          <p:nvPr/>
        </p:nvSpPr>
        <p:spPr>
          <a:xfrm flipV="1">
            <a:off x="6502400" y="4123529"/>
            <a:ext cx="0" cy="4382635"/>
          </a:xfrm>
          <a:prstGeom prst="line">
            <a:avLst/>
          </a:prstGeom>
          <a:ln w="25400">
            <a:solidFill>
              <a:srgbClr val="FFFFFF"/>
            </a:solidFill>
            <a:miter lim="400000"/>
          </a:ln>
        </p:spPr>
        <p:txBody>
          <a:bodyPr lIns="50800" tIns="50800" rIns="50800" bIns="50800" anchor="ctr"/>
          <a:lstStyle/>
          <a:p>
            <a:pPr>
              <a:defRPr sz="2200" b="0">
                <a:latin typeface="+mn-lt"/>
                <a:ea typeface="+mn-ea"/>
                <a:cs typeface="+mn-cs"/>
                <a:sym typeface="Helvetica Neue Medium"/>
              </a:defRPr>
            </a:pPr>
            <a:endParaRPr dirty="0"/>
          </a:p>
        </p:txBody>
      </p:sp>
      <p:sp>
        <p:nvSpPr>
          <p:cNvPr id="213" name="Line"/>
          <p:cNvSpPr/>
          <p:nvPr/>
        </p:nvSpPr>
        <p:spPr>
          <a:xfrm flipH="1" flipV="1">
            <a:off x="4319740" y="6314846"/>
            <a:ext cx="4365320" cy="1"/>
          </a:xfrm>
          <a:prstGeom prst="line">
            <a:avLst/>
          </a:prstGeom>
          <a:ln w="25400">
            <a:solidFill>
              <a:srgbClr val="FFFFFF"/>
            </a:solidFill>
            <a:miter lim="400000"/>
          </a:ln>
        </p:spPr>
        <p:txBody>
          <a:bodyPr lIns="50800" tIns="50800" rIns="50800" bIns="50800" anchor="ctr"/>
          <a:lstStyle/>
          <a:p>
            <a:pPr>
              <a:defRPr sz="2200" b="0">
                <a:latin typeface="+mn-lt"/>
                <a:ea typeface="+mn-ea"/>
                <a:cs typeface="+mn-cs"/>
                <a:sym typeface="Helvetica Neue Medium"/>
              </a:defRPr>
            </a:pPr>
            <a:endParaRPr dirty="0"/>
          </a:p>
        </p:txBody>
      </p:sp>
      <p:sp>
        <p:nvSpPr>
          <p:cNvPr id="214" name="Negative"/>
          <p:cNvSpPr txBox="1"/>
          <p:nvPr/>
        </p:nvSpPr>
        <p:spPr>
          <a:xfrm>
            <a:off x="4771398" y="8716647"/>
            <a:ext cx="3462004" cy="6644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defRPr sz="2200" b="0"/>
            </a:lvl1pPr>
          </a:lstStyle>
          <a:p>
            <a:r>
              <a:rPr dirty="0"/>
              <a:t>Negative</a:t>
            </a:r>
          </a:p>
        </p:txBody>
      </p:sp>
      <p:sp>
        <p:nvSpPr>
          <p:cNvPr id="215" name="Specific"/>
          <p:cNvSpPr txBox="1"/>
          <p:nvPr/>
        </p:nvSpPr>
        <p:spPr>
          <a:xfrm>
            <a:off x="7883906" y="5982623"/>
            <a:ext cx="3462004" cy="6644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defRPr sz="2200" b="0"/>
            </a:lvl1pPr>
          </a:lstStyle>
          <a:p>
            <a:r>
              <a:rPr dirty="0"/>
              <a:t>Specific</a:t>
            </a:r>
          </a:p>
        </p:txBody>
      </p:sp>
      <p:sp>
        <p:nvSpPr>
          <p:cNvPr id="216" name="General"/>
          <p:cNvSpPr txBox="1"/>
          <p:nvPr/>
        </p:nvSpPr>
        <p:spPr>
          <a:xfrm>
            <a:off x="1658890" y="6005634"/>
            <a:ext cx="3462004" cy="6184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defRPr sz="2200" b="0"/>
            </a:lvl1pPr>
          </a:lstStyle>
          <a:p>
            <a:r>
              <a:rPr dirty="0"/>
              <a:t>General</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0" name="Fearless…"/>
          <p:cNvSpPr txBox="1">
            <a:spLocks noGrp="1"/>
          </p:cNvSpPr>
          <p:nvPr>
            <p:ph type="ctrTitle"/>
          </p:nvPr>
        </p:nvSpPr>
        <p:spPr>
          <a:xfrm>
            <a:off x="380268" y="180981"/>
            <a:ext cx="10464801" cy="2458291"/>
          </a:xfrm>
          <a:prstGeom prst="rect">
            <a:avLst/>
          </a:prstGeom>
        </p:spPr>
        <p:txBody>
          <a:bodyPr anchor="t"/>
          <a:lstStyle/>
          <a:p>
            <a:pPr algn="l">
              <a:defRPr sz="5400"/>
            </a:pPr>
            <a:r>
              <a:rPr dirty="0"/>
              <a:t>Fearless </a:t>
            </a:r>
          </a:p>
          <a:p>
            <a:pPr algn="l">
              <a:defRPr sz="5400"/>
            </a:pPr>
            <a:r>
              <a:rPr dirty="0"/>
              <a:t>Feedback</a:t>
            </a:r>
          </a:p>
        </p:txBody>
      </p:sp>
      <p:sp>
        <p:nvSpPr>
          <p:cNvPr id="221" name="“You noticed that your colleague was not maintaining eye contact while speaking to  a client and rolled their eyes when a comment was made.”"/>
          <p:cNvSpPr txBox="1">
            <a:spLocks noGrp="1"/>
          </p:cNvSpPr>
          <p:nvPr>
            <p:ph type="subTitle" sz="half" idx="1"/>
          </p:nvPr>
        </p:nvSpPr>
        <p:spPr>
          <a:xfrm>
            <a:off x="1549958" y="5104763"/>
            <a:ext cx="9904884" cy="2789062"/>
          </a:xfrm>
          <a:prstGeom prst="rect">
            <a:avLst/>
          </a:prstGeom>
        </p:spPr>
        <p:txBody>
          <a:bodyPr/>
          <a:lstStyle>
            <a:lvl1pPr>
              <a:defRPr sz="3900"/>
            </a:lvl1pPr>
          </a:lstStyle>
          <a:p>
            <a:r>
              <a:rPr dirty="0"/>
              <a:t>“You noticed that your colleague was not maintaining eye contact while speaking to  a client and rolled their eyes when a comment was made.”</a:t>
            </a:r>
          </a:p>
        </p:txBody>
      </p:sp>
      <p:sp>
        <p:nvSpPr>
          <p:cNvPr id="222" name="Fearless Feedback…"/>
          <p:cNvSpPr txBox="1"/>
          <p:nvPr/>
        </p:nvSpPr>
        <p:spPr>
          <a:xfrm>
            <a:off x="1732533" y="2882985"/>
            <a:ext cx="9539733" cy="19780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8000"/>
            </a:pPr>
            <a:r>
              <a:rPr dirty="0"/>
              <a:t>Fearless Feedback</a:t>
            </a:r>
          </a:p>
          <a:p>
            <a:pPr>
              <a:defRPr sz="4300"/>
            </a:pPr>
            <a:r>
              <a:rPr dirty="0"/>
              <a:t>Activity</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Fearless…"/>
          <p:cNvSpPr txBox="1">
            <a:spLocks noGrp="1"/>
          </p:cNvSpPr>
          <p:nvPr>
            <p:ph type="ctrTitle"/>
          </p:nvPr>
        </p:nvSpPr>
        <p:spPr>
          <a:xfrm>
            <a:off x="380268" y="180981"/>
            <a:ext cx="10464801" cy="2458291"/>
          </a:xfrm>
          <a:prstGeom prst="rect">
            <a:avLst/>
          </a:prstGeom>
        </p:spPr>
        <p:txBody>
          <a:bodyPr anchor="t"/>
          <a:lstStyle/>
          <a:p>
            <a:pPr algn="l">
              <a:defRPr sz="5400"/>
            </a:pPr>
            <a:r>
              <a:rPr dirty="0"/>
              <a:t>Fearless </a:t>
            </a:r>
          </a:p>
          <a:p>
            <a:pPr algn="l">
              <a:defRPr sz="5400"/>
            </a:pPr>
            <a:r>
              <a:rPr dirty="0"/>
              <a:t>Feedback</a:t>
            </a:r>
          </a:p>
        </p:txBody>
      </p:sp>
      <p:sp>
        <p:nvSpPr>
          <p:cNvPr id="227" name="“While working at the desk one of the veterinary staff introduced a client to you who was looking for support. She was able to tell you their name, what they were looking for, and even happily said ‘goodbye, best of luck and I’m sure she’ll love the big open space on your farm!’.”"/>
          <p:cNvSpPr txBox="1">
            <a:spLocks noGrp="1"/>
          </p:cNvSpPr>
          <p:nvPr>
            <p:ph type="subTitle" sz="half" idx="1"/>
          </p:nvPr>
        </p:nvSpPr>
        <p:spPr>
          <a:xfrm>
            <a:off x="1408061" y="5104763"/>
            <a:ext cx="10188678" cy="2789062"/>
          </a:xfrm>
          <a:prstGeom prst="rect">
            <a:avLst/>
          </a:prstGeom>
        </p:spPr>
        <p:txBody>
          <a:bodyPr/>
          <a:lstStyle>
            <a:lvl1pPr defTabSz="449833">
              <a:defRPr sz="3003"/>
            </a:lvl1pPr>
          </a:lstStyle>
          <a:p>
            <a:r>
              <a:rPr dirty="0"/>
              <a:t>“While working at the desk one of the veterinary staff introduced a client to you who was looking for support. She was able to tell you their name, what they were looking for, and even happily said ‘goodbye, best of luck and I’m sure she’ll love the big open space on your farm!’.”</a:t>
            </a:r>
          </a:p>
        </p:txBody>
      </p:sp>
      <p:sp>
        <p:nvSpPr>
          <p:cNvPr id="228" name="Fearless Feedback…"/>
          <p:cNvSpPr txBox="1"/>
          <p:nvPr/>
        </p:nvSpPr>
        <p:spPr>
          <a:xfrm>
            <a:off x="1732533" y="2882985"/>
            <a:ext cx="9539733" cy="19780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8000"/>
            </a:pPr>
            <a:r>
              <a:rPr dirty="0"/>
              <a:t>Fearless Feedback</a:t>
            </a:r>
          </a:p>
          <a:p>
            <a:pPr>
              <a:defRPr sz="4300"/>
            </a:pPr>
            <a:r>
              <a:rPr dirty="0"/>
              <a:t>Activity</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Who are we?…"/>
          <p:cNvSpPr txBox="1">
            <a:spLocks noGrp="1"/>
          </p:cNvSpPr>
          <p:nvPr>
            <p:ph type="ctrTitle"/>
          </p:nvPr>
        </p:nvSpPr>
        <p:spPr>
          <a:xfrm>
            <a:off x="1395514" y="3440562"/>
            <a:ext cx="10464801" cy="2596353"/>
          </a:xfrm>
          <a:prstGeom prst="rect">
            <a:avLst/>
          </a:prstGeom>
        </p:spPr>
        <p:txBody>
          <a:bodyPr/>
          <a:lstStyle/>
          <a:p>
            <a:r>
              <a:rPr dirty="0"/>
              <a:t>Who are we?</a:t>
            </a:r>
          </a:p>
          <a:p>
            <a:r>
              <a:rPr dirty="0"/>
              <a:t>Why are we here?</a:t>
            </a:r>
          </a:p>
        </p:txBody>
      </p:sp>
      <p:pic>
        <p:nvPicPr>
          <p:cNvPr id="124" name="Image" descr="Image"/>
          <p:cNvPicPr>
            <a:picLocks noChangeAspect="1"/>
          </p:cNvPicPr>
          <p:nvPr/>
        </p:nvPicPr>
        <p:blipFill>
          <a:blip r:embed="rId3"/>
          <a:srcRect l="5546" r="5546"/>
          <a:stretch>
            <a:fillRect/>
          </a:stretch>
        </p:blipFill>
        <p:spPr>
          <a:xfrm>
            <a:off x="623471" y="6695095"/>
            <a:ext cx="3565158" cy="2673350"/>
          </a:xfrm>
          <a:prstGeom prst="rect">
            <a:avLst/>
          </a:prstGeom>
          <a:ln w="12700">
            <a:miter lim="400000"/>
          </a:ln>
        </p:spPr>
      </p:pic>
      <p:pic>
        <p:nvPicPr>
          <p:cNvPr id="125" name="Image" descr="Image"/>
          <p:cNvPicPr>
            <a:picLocks noChangeAspect="1"/>
          </p:cNvPicPr>
          <p:nvPr/>
        </p:nvPicPr>
        <p:blipFill>
          <a:blip r:embed="rId4"/>
          <a:srcRect l="4106" t="6927" r="9748" b="6927"/>
          <a:stretch>
            <a:fillRect/>
          </a:stretch>
        </p:blipFill>
        <p:spPr>
          <a:xfrm>
            <a:off x="9067230" y="6719900"/>
            <a:ext cx="3279431" cy="2623545"/>
          </a:xfrm>
          <a:prstGeom prst="rect">
            <a:avLst/>
          </a:prstGeom>
          <a:ln w="12700">
            <a:miter lim="400000"/>
          </a:ln>
        </p:spPr>
      </p:pic>
      <p:pic>
        <p:nvPicPr>
          <p:cNvPr id="126" name="Image" descr="Image"/>
          <p:cNvPicPr>
            <a:picLocks noChangeAspect="1"/>
          </p:cNvPicPr>
          <p:nvPr/>
        </p:nvPicPr>
        <p:blipFill>
          <a:blip r:embed="rId5"/>
          <a:srcRect l="10928" t="10928" r="10928" b="10928"/>
          <a:stretch>
            <a:fillRect/>
          </a:stretch>
        </p:blipFill>
        <p:spPr>
          <a:xfrm>
            <a:off x="4968778" y="6704421"/>
            <a:ext cx="3318343" cy="2654676"/>
          </a:xfrm>
          <a:prstGeom prst="rect">
            <a:avLst/>
          </a:prstGeom>
          <a:ln w="12700">
            <a:miter lim="400000"/>
          </a:ln>
        </p:spPr>
      </p:pic>
      <p:pic>
        <p:nvPicPr>
          <p:cNvPr id="127" name="Image" descr="Image"/>
          <p:cNvPicPr>
            <a:picLocks noChangeAspect="1"/>
          </p:cNvPicPr>
          <p:nvPr/>
        </p:nvPicPr>
        <p:blipFill>
          <a:blip r:embed="rId6"/>
          <a:srcRect l="3626" r="12405"/>
          <a:stretch>
            <a:fillRect/>
          </a:stretch>
        </p:blipFill>
        <p:spPr>
          <a:xfrm>
            <a:off x="4940600" y="387300"/>
            <a:ext cx="3374584" cy="2679249"/>
          </a:xfrm>
          <a:prstGeom prst="rect">
            <a:avLst/>
          </a:prstGeom>
          <a:ln w="12700">
            <a:miter lim="400000"/>
          </a:ln>
        </p:spPr>
      </p:pic>
      <p:pic>
        <p:nvPicPr>
          <p:cNvPr id="128" name="Image" descr="Image"/>
          <p:cNvPicPr>
            <a:picLocks noChangeAspect="1"/>
          </p:cNvPicPr>
          <p:nvPr/>
        </p:nvPicPr>
        <p:blipFill>
          <a:blip r:embed="rId7"/>
          <a:srcRect l="11615" r="4006"/>
          <a:stretch>
            <a:fillRect/>
          </a:stretch>
        </p:blipFill>
        <p:spPr>
          <a:xfrm>
            <a:off x="9008492" y="384919"/>
            <a:ext cx="3397009" cy="2683971"/>
          </a:xfrm>
          <a:prstGeom prst="rect">
            <a:avLst/>
          </a:prstGeom>
          <a:ln w="12700">
            <a:miter lim="400000"/>
          </a:ln>
        </p:spPr>
      </p:pic>
      <p:pic>
        <p:nvPicPr>
          <p:cNvPr id="129" name="Image" descr="Image"/>
          <p:cNvPicPr>
            <a:picLocks noChangeAspect="1"/>
          </p:cNvPicPr>
          <p:nvPr/>
        </p:nvPicPr>
        <p:blipFill>
          <a:blip r:embed="rId8"/>
          <a:srcRect l="17238" t="12239" r="11261" b="12239"/>
          <a:stretch>
            <a:fillRect/>
          </a:stretch>
        </p:blipFill>
        <p:spPr>
          <a:xfrm>
            <a:off x="701060" y="376187"/>
            <a:ext cx="3410026" cy="2701335"/>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127"/>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12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124"/>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126"/>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animBg="1" advAuto="0"/>
      <p:bldP spid="125" grpId="0" animBg="1" advAuto="0"/>
      <p:bldP spid="126" grpId="0" animBg="1" advAuto="0"/>
      <p:bldP spid="127" grpId="0" animBg="1" advAuto="0"/>
      <p:bldP spid="128" grpId="0" animBg="1" advAuto="0"/>
      <p:bldP spid="129" grpId="0"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Recap</a:t>
            </a:r>
          </a:p>
        </p:txBody>
      </p:sp>
      <p:sp>
        <p:nvSpPr>
          <p:cNvPr id="3" name="Text Placeholder 2"/>
          <p:cNvSpPr>
            <a:spLocks noGrp="1"/>
          </p:cNvSpPr>
          <p:nvPr>
            <p:ph type="body" idx="1"/>
          </p:nvPr>
        </p:nvSpPr>
        <p:spPr/>
        <p:txBody>
          <a:bodyPr/>
          <a:lstStyle/>
          <a:p>
            <a:r>
              <a:rPr lang="en-CA" dirty="0"/>
              <a:t>The Warm Hand-Off</a:t>
            </a:r>
          </a:p>
          <a:p>
            <a:r>
              <a:rPr lang="en-CA" dirty="0"/>
              <a:t>The Three R’s </a:t>
            </a:r>
          </a:p>
          <a:p>
            <a:pPr lvl="1">
              <a:spcBef>
                <a:spcPts val="1200"/>
              </a:spcBef>
              <a:buSzPct val="90000"/>
              <a:buFont typeface="Courier New" panose="02070309020205020404" pitchFamily="49" charset="0"/>
              <a:buChar char="o"/>
            </a:pPr>
            <a:r>
              <a:rPr lang="en-CA" dirty="0"/>
              <a:t>Recognize, Respond Empathetically, Reassure</a:t>
            </a:r>
          </a:p>
          <a:p>
            <a:r>
              <a:rPr lang="en-CA" dirty="0"/>
              <a:t>Fearless Feedback</a:t>
            </a:r>
          </a:p>
        </p:txBody>
      </p:sp>
    </p:spTree>
    <p:extLst>
      <p:ext uri="{BB962C8B-B14F-4D97-AF65-F5344CB8AC3E}">
        <p14:creationId xmlns:p14="http://schemas.microsoft.com/office/powerpoint/2010/main" val="102581961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V:\Animal Photos 2016\Canine\Doug\MMM-Doug-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3003762" cy="9753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0"/>
            <a:ext cx="7373619" cy="1405449"/>
          </a:xfrm>
          <a:prstGeom prst="rect">
            <a:avLst/>
          </a:prstGeom>
          <a:noFill/>
          <a:ln w="28575">
            <a:noFill/>
          </a:ln>
        </p:spPr>
        <p:txBody>
          <a:bodyPr wrap="square" rtlCol="0">
            <a:spAutoFit/>
          </a:bodyPr>
          <a:lstStyle/>
          <a:p>
            <a:pPr defTabSz="1300460" hangingPunct="1">
              <a:buClr>
                <a:prstClr val="white"/>
              </a:buClr>
              <a:buSzPct val="100000"/>
            </a:pPr>
            <a:r>
              <a:rPr lang="en-CA" sz="8533" kern="1200" dirty="0">
                <a:solidFill>
                  <a:prstClr val="black"/>
                </a:solidFill>
                <a:latin typeface="Cooper Black" panose="0208090404030B020404" pitchFamily="18" charset="0"/>
                <a:ea typeface="+mn-ea"/>
                <a:cs typeface="+mn-cs"/>
              </a:rPr>
              <a:t>Questions?</a:t>
            </a:r>
          </a:p>
        </p:txBody>
      </p:sp>
    </p:spTree>
    <p:extLst>
      <p:ext uri="{BB962C8B-B14F-4D97-AF65-F5344CB8AC3E}">
        <p14:creationId xmlns:p14="http://schemas.microsoft.com/office/powerpoint/2010/main" val="2120619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hrough every interaction, the THS strives to strengthen the human-animal bond and create allies in the community - individuals who advocate for animal welfare and the THS mission…"/>
          <p:cNvSpPr txBox="1"/>
          <p:nvPr/>
        </p:nvSpPr>
        <p:spPr>
          <a:xfrm>
            <a:off x="1507416" y="1870849"/>
            <a:ext cx="9989968" cy="6011902"/>
          </a:xfrm>
          <a:prstGeom prst="rect">
            <a:avLst/>
          </a:prstGeom>
          <a:ln w="3175">
            <a:solidFill>
              <a:schemeClr val="tx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just">
              <a:defRPr sz="3200" b="0"/>
            </a:pPr>
            <a:r>
              <a:rPr dirty="0"/>
              <a:t>Through every interaction, </a:t>
            </a:r>
            <a:r>
              <a:rPr lang="en-US" dirty="0"/>
              <a:t>[ORG NAME]</a:t>
            </a:r>
            <a:r>
              <a:rPr dirty="0"/>
              <a:t> strives to strengthen the human-animal bond and create allies in the community - individuals who advocate for animal welfare and </a:t>
            </a:r>
            <a:r>
              <a:rPr lang="en-US" dirty="0"/>
              <a:t>[ORG NAME] </a:t>
            </a:r>
            <a:r>
              <a:rPr dirty="0"/>
              <a:t>mission</a:t>
            </a:r>
          </a:p>
          <a:p>
            <a:pPr algn="just">
              <a:defRPr sz="3200" b="0"/>
            </a:pPr>
            <a:endParaRPr dirty="0"/>
          </a:p>
          <a:p>
            <a:pPr algn="just">
              <a:defRPr sz="3200" b="0"/>
            </a:pPr>
            <a:r>
              <a:rPr dirty="0"/>
              <a:t>This is accomplished by treating every individual who engages with </a:t>
            </a:r>
            <a:r>
              <a:rPr lang="en-US" dirty="0"/>
              <a:t>[ORG NAME] </a:t>
            </a:r>
            <a:r>
              <a:rPr dirty="0"/>
              <a:t>with a welcoming, compassionate, and empathetic approach</a:t>
            </a:r>
          </a:p>
          <a:p>
            <a:pPr algn="just">
              <a:defRPr sz="3200" b="0"/>
            </a:pPr>
            <a:endParaRPr dirty="0"/>
          </a:p>
          <a:p>
            <a:pPr algn="just">
              <a:defRPr sz="3200" b="0"/>
            </a:pPr>
            <a:r>
              <a:rPr dirty="0"/>
              <a:t>It is through these actions, that </a:t>
            </a:r>
            <a:r>
              <a:rPr lang="en-US" dirty="0"/>
              <a:t>[ORG NAME] </a:t>
            </a:r>
            <a:r>
              <a:rPr dirty="0"/>
              <a:t>will lead and inspire human</a:t>
            </a:r>
            <a:r>
              <a:rPr lang="en-CA" dirty="0"/>
              <a:t>e</a:t>
            </a:r>
            <a:r>
              <a:rPr dirty="0"/>
              <a:t> action and ultimately maximize our life-saving ability</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5" name="Activity"/>
          <p:cNvSpPr txBox="1">
            <a:spLocks noGrp="1"/>
          </p:cNvSpPr>
          <p:nvPr>
            <p:ph type="ctrTitle"/>
          </p:nvPr>
        </p:nvSpPr>
        <p:spPr>
          <a:xfrm>
            <a:off x="1270000" y="3333391"/>
            <a:ext cx="10464800" cy="1606909"/>
          </a:xfrm>
          <a:prstGeom prst="rect">
            <a:avLst/>
          </a:prstGeom>
        </p:spPr>
        <p:txBody>
          <a:bodyPr/>
          <a:lstStyle/>
          <a:p>
            <a:r>
              <a:rPr dirty="0"/>
              <a:t>Activity</a:t>
            </a:r>
          </a:p>
        </p:txBody>
      </p:sp>
      <p:sp>
        <p:nvSpPr>
          <p:cNvPr id="136" name="Communicating with others"/>
          <p:cNvSpPr txBox="1">
            <a:spLocks noGrp="1"/>
          </p:cNvSpPr>
          <p:nvPr>
            <p:ph type="subTitle" sz="quarter" idx="1"/>
          </p:nvPr>
        </p:nvSpPr>
        <p:spPr>
          <a:prstGeom prst="rect">
            <a:avLst/>
          </a:prstGeom>
        </p:spPr>
        <p:txBody>
          <a:bodyPr/>
          <a:lstStyle/>
          <a:p>
            <a:r>
              <a:rPr dirty="0"/>
              <a:t>Communicating with others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he Warm Handoff"/>
          <p:cNvSpPr txBox="1">
            <a:spLocks noGrp="1"/>
          </p:cNvSpPr>
          <p:nvPr>
            <p:ph type="ctrTitle"/>
          </p:nvPr>
        </p:nvSpPr>
        <p:spPr>
          <a:xfrm>
            <a:off x="1270000" y="710218"/>
            <a:ext cx="10464800" cy="1438168"/>
          </a:xfrm>
          <a:prstGeom prst="rect">
            <a:avLst/>
          </a:prstGeom>
        </p:spPr>
        <p:txBody>
          <a:bodyPr anchor="ctr"/>
          <a:lstStyle/>
          <a:p>
            <a:r>
              <a:rPr dirty="0"/>
              <a:t>The Warm Handoff</a:t>
            </a:r>
          </a:p>
        </p:txBody>
      </p:sp>
      <p:sp>
        <p:nvSpPr>
          <p:cNvPr id="141" name="A strategy used to minimize client disconnect throughout their journey or service process…"/>
          <p:cNvSpPr txBox="1">
            <a:spLocks noGrp="1"/>
          </p:cNvSpPr>
          <p:nvPr>
            <p:ph type="subTitle" sz="half" idx="1"/>
          </p:nvPr>
        </p:nvSpPr>
        <p:spPr>
          <a:xfrm>
            <a:off x="1270000" y="2378727"/>
            <a:ext cx="10464800" cy="2787042"/>
          </a:xfrm>
          <a:prstGeom prst="rect">
            <a:avLst/>
          </a:prstGeom>
        </p:spPr>
        <p:txBody>
          <a:bodyPr/>
          <a:lstStyle/>
          <a:p>
            <a:pPr defTabSz="525779">
              <a:defRPr sz="3330"/>
            </a:pPr>
            <a:r>
              <a:rPr dirty="0"/>
              <a:t>A strategy used to minimize client disconnect throughout their journey or service process</a:t>
            </a:r>
          </a:p>
          <a:p>
            <a:pPr defTabSz="525779">
              <a:defRPr sz="3330"/>
            </a:pPr>
            <a:endParaRPr dirty="0"/>
          </a:p>
          <a:p>
            <a:pPr defTabSz="525779">
              <a:defRPr sz="3330"/>
            </a:pPr>
            <a:r>
              <a:rPr dirty="0"/>
              <a:t>Involves passing key information to a partner/peer with the client present in the moment so they feel cared for</a:t>
            </a:r>
          </a:p>
        </p:txBody>
      </p:sp>
      <p:pic>
        <p:nvPicPr>
          <p:cNvPr id="142" name="Image" descr="Image"/>
          <p:cNvPicPr>
            <a:picLocks noChangeAspect="1"/>
          </p:cNvPicPr>
          <p:nvPr/>
        </p:nvPicPr>
        <p:blipFill>
          <a:blip r:embed="rId3"/>
          <a:srcRect t="14369" b="7398"/>
          <a:stretch>
            <a:fillRect/>
          </a:stretch>
        </p:blipFill>
        <p:spPr>
          <a:xfrm>
            <a:off x="2443956" y="5396110"/>
            <a:ext cx="8116789" cy="4217627"/>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6" name="Addressing Concerns"/>
          <p:cNvSpPr txBox="1">
            <a:spLocks noGrp="1"/>
          </p:cNvSpPr>
          <p:nvPr>
            <p:ph type="ctrTitle"/>
          </p:nvPr>
        </p:nvSpPr>
        <p:spPr>
          <a:xfrm>
            <a:off x="1270000" y="1109063"/>
            <a:ext cx="10464800" cy="1438168"/>
          </a:xfrm>
          <a:prstGeom prst="rect">
            <a:avLst/>
          </a:prstGeom>
        </p:spPr>
        <p:txBody>
          <a:bodyPr anchor="ctr"/>
          <a:lstStyle/>
          <a:p>
            <a:r>
              <a:rPr dirty="0"/>
              <a:t>Addressing Concerns</a:t>
            </a:r>
          </a:p>
        </p:txBody>
      </p:sp>
      <p:pic>
        <p:nvPicPr>
          <p:cNvPr id="147" name="Image" descr="Image"/>
          <p:cNvPicPr>
            <a:picLocks noChangeAspect="1"/>
          </p:cNvPicPr>
          <p:nvPr/>
        </p:nvPicPr>
        <p:blipFill>
          <a:blip r:embed="rId3"/>
          <a:srcRect l="820" r="2281"/>
          <a:stretch>
            <a:fillRect/>
          </a:stretch>
        </p:blipFill>
        <p:spPr>
          <a:xfrm>
            <a:off x="2652117" y="3116861"/>
            <a:ext cx="7700709" cy="5289878"/>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Brown_Empathy_Short_Sm.mp4" descr="Brown_Empathy_Short_Sm.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70122" y="1656743"/>
            <a:ext cx="12864556" cy="7236313"/>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013" fill="hold"/>
                                        <p:tgtEl>
                                          <p:spTgt spid="15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51"/>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Addressing…"/>
          <p:cNvSpPr txBox="1">
            <a:spLocks noGrp="1"/>
          </p:cNvSpPr>
          <p:nvPr>
            <p:ph type="ctrTitle"/>
          </p:nvPr>
        </p:nvSpPr>
        <p:spPr>
          <a:xfrm>
            <a:off x="380268" y="180981"/>
            <a:ext cx="10464801" cy="2458291"/>
          </a:xfrm>
          <a:prstGeom prst="rect">
            <a:avLst/>
          </a:prstGeom>
        </p:spPr>
        <p:txBody>
          <a:bodyPr anchor="t"/>
          <a:lstStyle/>
          <a:p>
            <a:pPr algn="l">
              <a:defRPr sz="5400"/>
            </a:pPr>
            <a:r>
              <a:rPr dirty="0"/>
              <a:t>Addressing </a:t>
            </a:r>
          </a:p>
          <a:p>
            <a:pPr algn="l">
              <a:defRPr sz="5400"/>
            </a:pPr>
            <a:r>
              <a:rPr dirty="0"/>
              <a:t>Concerns</a:t>
            </a:r>
          </a:p>
        </p:txBody>
      </p:sp>
      <p:sp>
        <p:nvSpPr>
          <p:cNvPr id="154" name="Sympathy vs Empathy"/>
          <p:cNvSpPr txBox="1">
            <a:spLocks noGrp="1"/>
          </p:cNvSpPr>
          <p:nvPr>
            <p:ph type="subTitle" sz="quarter" idx="1"/>
          </p:nvPr>
        </p:nvSpPr>
        <p:spPr>
          <a:xfrm>
            <a:off x="1270000" y="3398273"/>
            <a:ext cx="10464800" cy="1398755"/>
          </a:xfrm>
          <a:prstGeom prst="rect">
            <a:avLst/>
          </a:prstGeom>
        </p:spPr>
        <p:txBody>
          <a:bodyPr/>
          <a:lstStyle/>
          <a:p>
            <a:pPr>
              <a:defRPr sz="7700"/>
            </a:pPr>
            <a:r>
              <a:rPr dirty="0"/>
              <a:t>Sympathy </a:t>
            </a:r>
            <a:r>
              <a:rPr sz="4600" dirty="0"/>
              <a:t>vs</a:t>
            </a:r>
            <a:r>
              <a:rPr dirty="0"/>
              <a:t> Empathy </a:t>
            </a:r>
          </a:p>
        </p:txBody>
      </p:sp>
      <p:sp>
        <p:nvSpPr>
          <p:cNvPr id="155" name="Sympathy - feeling pity or sadness for someone else’s state of misfortune…"/>
          <p:cNvSpPr txBox="1"/>
          <p:nvPr/>
        </p:nvSpPr>
        <p:spPr>
          <a:xfrm>
            <a:off x="2451194" y="4927081"/>
            <a:ext cx="8102412" cy="30324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lgn="just">
              <a:defRPr sz="3400" b="0"/>
            </a:pPr>
            <a:r>
              <a:rPr b="1" dirty="0"/>
              <a:t>Sympathy</a:t>
            </a:r>
            <a:r>
              <a:rPr dirty="0"/>
              <a:t> -</a:t>
            </a:r>
            <a:r>
              <a:rPr sz="2400" dirty="0"/>
              <a:t> feeling pity or sadness for someone else’s state of misfortune</a:t>
            </a:r>
            <a:r>
              <a:rPr dirty="0"/>
              <a:t> </a:t>
            </a:r>
          </a:p>
          <a:p>
            <a:pPr algn="just">
              <a:defRPr sz="3400" b="0"/>
            </a:pPr>
            <a:endParaRPr dirty="0"/>
          </a:p>
          <a:p>
            <a:pPr algn="just">
              <a:defRPr sz="3400" b="0"/>
            </a:pPr>
            <a:r>
              <a:rPr b="1" dirty="0"/>
              <a:t>Empathy</a:t>
            </a:r>
            <a:r>
              <a:rPr dirty="0"/>
              <a:t> - </a:t>
            </a:r>
            <a:r>
              <a:rPr sz="2400" dirty="0"/>
              <a:t>ability to understand, connect with, and share the feelings of another person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advAuto="0"/>
      <p:bldP spid="155"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9" name="Qualities of Empathy"/>
          <p:cNvSpPr txBox="1">
            <a:spLocks noGrp="1"/>
          </p:cNvSpPr>
          <p:nvPr>
            <p:ph type="subTitle" sz="quarter" idx="1"/>
          </p:nvPr>
        </p:nvSpPr>
        <p:spPr>
          <a:xfrm>
            <a:off x="1381216" y="3344583"/>
            <a:ext cx="10242368" cy="1506135"/>
          </a:xfrm>
          <a:prstGeom prst="rect">
            <a:avLst/>
          </a:prstGeom>
        </p:spPr>
        <p:txBody>
          <a:bodyPr/>
          <a:lstStyle>
            <a:lvl1pPr>
              <a:defRPr sz="8000"/>
            </a:lvl1pPr>
          </a:lstStyle>
          <a:p>
            <a:r>
              <a:rPr dirty="0"/>
              <a:t>Qualities of Empathy </a:t>
            </a:r>
          </a:p>
        </p:txBody>
      </p:sp>
      <p:sp>
        <p:nvSpPr>
          <p:cNvPr id="160" name="Perspective taking…"/>
          <p:cNvSpPr txBox="1"/>
          <p:nvPr/>
        </p:nvSpPr>
        <p:spPr>
          <a:xfrm>
            <a:off x="2351483" y="5157184"/>
            <a:ext cx="8301834" cy="30324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marL="472281" indent="-472281" algn="l">
              <a:buSzPct val="145000"/>
              <a:buChar char="•"/>
              <a:defRPr sz="3400" b="0"/>
            </a:pPr>
            <a:r>
              <a:rPr dirty="0"/>
              <a:t>Perspective taking</a:t>
            </a:r>
          </a:p>
          <a:p>
            <a:pPr marL="472281" indent="-472281" algn="l">
              <a:buSzPct val="145000"/>
              <a:buChar char="•"/>
              <a:defRPr sz="3400" b="0"/>
            </a:pPr>
            <a:r>
              <a:rPr dirty="0"/>
              <a:t>Staying out of judgment</a:t>
            </a:r>
          </a:p>
          <a:p>
            <a:pPr marL="472281" indent="-472281" algn="l">
              <a:buSzPct val="145000"/>
              <a:buChar char="•"/>
              <a:defRPr sz="3400" b="0"/>
            </a:pPr>
            <a:r>
              <a:rPr dirty="0"/>
              <a:t>Recognizing emotion in others</a:t>
            </a:r>
          </a:p>
          <a:p>
            <a:pPr marL="472281" indent="-472281" algn="l">
              <a:buSzPct val="145000"/>
              <a:buChar char="•"/>
              <a:defRPr sz="3400" b="0"/>
            </a:pPr>
            <a:r>
              <a:rPr dirty="0"/>
              <a:t>Communicating that with the individual</a:t>
            </a:r>
          </a:p>
        </p:txBody>
      </p:sp>
      <p:sp>
        <p:nvSpPr>
          <p:cNvPr id="161" name="Addressing…"/>
          <p:cNvSpPr txBox="1">
            <a:spLocks noGrp="1"/>
          </p:cNvSpPr>
          <p:nvPr>
            <p:ph type="ctrTitle"/>
          </p:nvPr>
        </p:nvSpPr>
        <p:spPr>
          <a:xfrm>
            <a:off x="380268" y="180981"/>
            <a:ext cx="10464801" cy="2458291"/>
          </a:xfrm>
          <a:prstGeom prst="rect">
            <a:avLst/>
          </a:prstGeom>
        </p:spPr>
        <p:txBody>
          <a:bodyPr anchor="t"/>
          <a:lstStyle/>
          <a:p>
            <a:pPr algn="l">
              <a:defRPr sz="5400"/>
            </a:pPr>
            <a:r>
              <a:rPr dirty="0"/>
              <a:t>Addressing </a:t>
            </a:r>
          </a:p>
          <a:p>
            <a:pPr algn="l">
              <a:defRPr sz="5400"/>
            </a:pPr>
            <a:r>
              <a:rPr dirty="0"/>
              <a:t>Concerns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animBg="1" advAuto="0"/>
      <p:bldP spid="160" grpId="0" animBg="1" advAuto="0"/>
    </p:bldLst>
  </p:timing>
</p:sld>
</file>

<file path=ppt/theme/theme1.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BE86134CE8A334E9109CCD8F707D8E2" ma:contentTypeVersion="11" ma:contentTypeDescription="Create a new document." ma:contentTypeScope="" ma:versionID="2cbb945728ea66fd4aba54da5b4a68c3">
  <xsd:schema xmlns:xsd="http://www.w3.org/2001/XMLSchema" xmlns:xs="http://www.w3.org/2001/XMLSchema" xmlns:p="http://schemas.microsoft.com/office/2006/metadata/properties" xmlns:ns2="8885634f-3a6f-4dea-805a-726d4ff6bdf1" xmlns:ns3="6e152d67-4e44-426d-b8ca-1093fb920d6f" targetNamespace="http://schemas.microsoft.com/office/2006/metadata/properties" ma:root="true" ma:fieldsID="88dd77fa21cb406466cb98387b0aa8a4" ns2:_="" ns3:_="">
    <xsd:import namespace="8885634f-3a6f-4dea-805a-726d4ff6bdf1"/>
    <xsd:import namespace="6e152d67-4e44-426d-b8ca-1093fb920d6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85634f-3a6f-4dea-805a-726d4ff6bd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152d67-4e44-426d-b8ca-1093fb920d6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49089C-52A3-4FC2-9C25-6EE7AEF1515A}">
  <ds:schemaRefs>
    <ds:schemaRef ds:uri="6e152d67-4e44-426d-b8ca-1093fb920d6f"/>
    <ds:schemaRef ds:uri="http://schemas.microsoft.com/office/2006/metadata/properties"/>
    <ds:schemaRef ds:uri="http://www.w3.org/XML/1998/namespace"/>
    <ds:schemaRef ds:uri="http://purl.org/dc/elements/1.1/"/>
    <ds:schemaRef ds:uri="http://schemas.microsoft.com/office/infopath/2007/PartnerControls"/>
    <ds:schemaRef ds:uri="http://schemas.microsoft.com/office/2006/documentManagement/types"/>
    <ds:schemaRef ds:uri="8885634f-3a6f-4dea-805a-726d4ff6bdf1"/>
    <ds:schemaRef ds:uri="http://schemas.openxmlformats.org/package/2006/metadata/core-properties"/>
    <ds:schemaRef ds:uri="http://purl.org/dc/dcmitype/"/>
    <ds:schemaRef ds:uri="http://purl.org/dc/terms/"/>
  </ds:schemaRefs>
</ds:datastoreItem>
</file>

<file path=customXml/itemProps2.xml><?xml version="1.0" encoding="utf-8"?>
<ds:datastoreItem xmlns:ds="http://schemas.openxmlformats.org/officeDocument/2006/customXml" ds:itemID="{81E14897-4E1D-4472-84DE-4379B9545988}">
  <ds:schemaRefs>
    <ds:schemaRef ds:uri="http://schemas.microsoft.com/sharepoint/v3/contenttype/forms"/>
  </ds:schemaRefs>
</ds:datastoreItem>
</file>

<file path=customXml/itemProps3.xml><?xml version="1.0" encoding="utf-8"?>
<ds:datastoreItem xmlns:ds="http://schemas.openxmlformats.org/officeDocument/2006/customXml" ds:itemID="{EE0C3C3B-6284-4A9F-9F70-AE352B9175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85634f-3a6f-4dea-805a-726d4ff6bdf1"/>
    <ds:schemaRef ds:uri="6e152d67-4e44-426d-b8ca-1093fb920d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13167</TotalTime>
  <Words>3168</Words>
  <Application>Microsoft Office PowerPoint</Application>
  <PresentationFormat>Custom</PresentationFormat>
  <Paragraphs>388</Paragraphs>
  <Slides>21</Slides>
  <Notes>21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Arial</vt:lpstr>
      <vt:lpstr>Calibri</vt:lpstr>
      <vt:lpstr>Cooper Black</vt:lpstr>
      <vt:lpstr>Courier New</vt:lpstr>
      <vt:lpstr>Helvetica Neue</vt:lpstr>
      <vt:lpstr>Helvetica Neue Light</vt:lpstr>
      <vt:lpstr>Helvetica Neue Medium</vt:lpstr>
      <vt:lpstr>Black</vt:lpstr>
      <vt:lpstr>Office Theme</vt:lpstr>
      <vt:lpstr>Service Foundations Training </vt:lpstr>
      <vt:lpstr>Who are we? Why are we here?</vt:lpstr>
      <vt:lpstr>PowerPoint Presentation</vt:lpstr>
      <vt:lpstr>Activity</vt:lpstr>
      <vt:lpstr>The Warm Handoff</vt:lpstr>
      <vt:lpstr>Addressing Concerns</vt:lpstr>
      <vt:lpstr>PowerPoint Presentation</vt:lpstr>
      <vt:lpstr>Addressing  Concerns</vt:lpstr>
      <vt:lpstr>Addressing  Concerns</vt:lpstr>
      <vt:lpstr>Addressing  Concerns</vt:lpstr>
      <vt:lpstr>Addressing  Concerns</vt:lpstr>
      <vt:lpstr>Addressing  Concerns</vt:lpstr>
      <vt:lpstr>Addressing  Concerns</vt:lpstr>
      <vt:lpstr>Addressing  Concerns</vt:lpstr>
      <vt:lpstr>Addressing  Concerns</vt:lpstr>
      <vt:lpstr>PowerPoint Presentation</vt:lpstr>
      <vt:lpstr>Fearless  Feedback</vt:lpstr>
      <vt:lpstr>Fearless  Feedback</vt:lpstr>
      <vt:lpstr>Fearless  Feedback</vt:lpstr>
      <vt:lpstr>Recap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Service Foundations Training</dc:title>
  <dc:creator>Greg Ratelle</dc:creator>
  <cp:lastModifiedBy>Linda Jacobson</cp:lastModifiedBy>
  <cp:revision>71</cp:revision>
  <cp:lastPrinted>2019-08-26T19:27:42Z</cp:lastPrinted>
  <dcterms:modified xsi:type="dcterms:W3CDTF">2020-07-09T21:54:44Z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0x0101002BE86134CE8A334E9109CCD8F707D8E2</vt:lpwstr>
  </property>
</Properties>
</file>