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6" r:id="rId4"/>
    <p:sldId id="268" r:id="rId5"/>
    <p:sldId id="270" r:id="rId6"/>
    <p:sldId id="277" r:id="rId7"/>
    <p:sldId id="269" r:id="rId8"/>
    <p:sldId id="276" r:id="rId9"/>
    <p:sldId id="272" r:id="rId10"/>
    <p:sldId id="273" r:id="rId11"/>
    <p:sldId id="274" r:id="rId12"/>
    <p:sldId id="261" r:id="rId13"/>
    <p:sldId id="279" r:id="rId14"/>
    <p:sldId id="262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11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DD7F-75A5-4F20-8E9B-C31E1DE1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8187D-797B-4359-8A08-0C3F9D6AE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146D5-7C37-41D2-9C74-DCF349A5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6126B-2A14-477A-A162-10AF1C33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E514-AB8B-492F-9067-A7762A7A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1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5FD7-0AC6-49D5-ACFD-0DCCF7A1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1B8FE-AB80-4602-A3CD-3E1BAABC7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BA151-E593-4757-B340-A115C0A5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992E2-94CE-4BAD-9F0D-28198156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88974-E3DE-4D25-9E69-4963005A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7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3BC560-4786-4CA5-AD98-FE02958C1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A04F6-4991-4583-B75F-67FB6A0D5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AB120-0D05-4511-B8A3-D73902139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A67C-E187-48D5-AF2B-BF61E1DA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09015-7F47-4C5F-80C1-F4A90B24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5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D2E-02EB-47B2-9FE2-A3674BD3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80136-ECCC-4B3C-B564-3C6D97906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A1784-F982-4BD5-831B-4343A6C49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4A176-27E8-4631-807E-71237D0F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CFEF4-2806-4156-88C3-DAE6D2F5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4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2921-7500-452C-8C85-F2769CE3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39357-BAA2-4642-823A-129F3A91F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EEA3D-F45D-4395-BAA9-86D9605D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012C2-D651-4BB9-9249-4683A6AF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4AB5-3B0B-438B-A85F-9FC9C222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3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A572-8C45-4923-B93A-BE1B9C1D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A87C-B0DF-469E-B4AD-28C5F7384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696D4-C544-43C4-9A2C-1C10C7412C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F5B42-47A5-4FBE-B5A1-A45C3CE2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7CD48-CD29-4829-86E3-5CD08208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88BE-0F55-4C0B-8C83-45FFE243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889F-76C7-4250-B7DC-94275AB96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69D2C-C3AA-4276-8DFF-0B3E75FD5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E45AE-85AC-4718-B569-EB042F92D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9AEDC7-D185-4787-80FB-E62DF38DE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0AC70C-8BB4-480D-BFD0-DDB59F006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445F34-3E2C-4D25-8B96-8B60082F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317A7-B800-4422-8112-F77FC168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AE6C88-D0E3-43E4-BAC9-5506386F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3B29B-7A25-4F28-BECF-076EF648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F59B6-9438-46D5-AE88-6E425B0A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7893AA-2A7B-4ED9-A8B7-F18208AD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68A97-0E96-4952-9C3B-98107622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2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D600F-0FC6-4A1B-AD09-99768CC1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5EF5E-3D2C-44B0-BEF0-2444EF4A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9A5B-02D1-4A78-B86D-D34CD210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2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703D-301C-4513-9282-BB40C4BD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CD666-4D8E-416E-B54E-CE92821A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78A0D-A743-457B-A70D-578BE6F51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F85C2-FA3E-46C6-A8C3-C06FD2B1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C39B7-439A-4AEC-9DB1-3B254281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3BFA3-F214-4B2C-881B-A25D081D5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37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FE05-A0D7-4458-AF71-085A6F19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0A64B-CA71-4EDA-A1AC-E0DB78B73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7A228-FC8E-4C7E-8945-98F4B637E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72D3D-EAC0-4277-B98C-2490C459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EFFC4-AFBC-4014-B12D-E2B9A961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C51B6-4B9F-42E3-B5CA-2949681A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0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F93EF-60AD-4C60-9051-751DA0A5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18398-787D-4CB8-991A-C68A95FA5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50CA-3024-46C1-8D7D-416BD83A5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509E2-0270-419D-807B-51BD03606357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20EF9-6626-4AAA-9693-625FEE16E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6B865-B373-49FF-B4E3-CC80D896B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9D356-49DB-47B7-9E47-830CB5D35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8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fB5pysccOHvxphpTmCG_TGdytavMmc1cUumn8m0pwzo/mobilebasic#h.guml01vbysm4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thelancet.com/journals/laninf/article/PIIS1473-3099(20)30678-2/fulltext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sciencedirect.com/science/article/pii/S1198743X20305322" TargetMode="External"/><Relationship Id="rId5" Type="http://schemas.openxmlformats.org/officeDocument/2006/relationships/hyperlink" Target="https://www.thelancet.com/journals/laninf/article/PIIS1473-3099(20)30561-2/fulltext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wired.com/story/its-time-to-talk-about-covid-19-and-surfaces-again/" TargetMode="External"/><Relationship Id="rId9" Type="http://schemas.openxmlformats.org/officeDocument/2006/relationships/hyperlink" Target="http://gmopundit.blogspot.com/2020/10/behold-swiss-cheese-model-30-with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svg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45252-6E7E-4448-9469-8DE1C3916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268" y="1290598"/>
            <a:ext cx="5654040" cy="3275902"/>
          </a:xfrm>
        </p:spPr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LabGrotesque"/>
              </a:rPr>
              <a:t>“It’s Time to Talk About COVID-19 and Surfaces Again”</a:t>
            </a:r>
            <a:br>
              <a:rPr lang="en-US" b="1" i="0" u="none" strike="noStrike" dirty="0">
                <a:solidFill>
                  <a:srgbClr val="000000"/>
                </a:solidFill>
                <a:effectLst/>
                <a:latin typeface="LabGrotesque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69C0F-23E4-4E52-9566-D1D6EE796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616" y="4343678"/>
            <a:ext cx="4657344" cy="1655762"/>
          </a:xfrm>
        </p:spPr>
        <p:txBody>
          <a:bodyPr/>
          <a:lstStyle/>
          <a:p>
            <a:r>
              <a:rPr lang="en-US" dirty="0"/>
              <a:t>Dr. Linda Jacobson DVM</a:t>
            </a:r>
          </a:p>
          <a:p>
            <a:r>
              <a:rPr lang="en-US" dirty="0"/>
              <a:t>Toronto Humane Society</a:t>
            </a:r>
          </a:p>
          <a:p>
            <a:r>
              <a:rPr lang="en-US" dirty="0"/>
              <a:t>November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648BB-8E93-49E4-8DED-2B63B8550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3"/>
          <a:stretch/>
        </p:blipFill>
        <p:spPr>
          <a:xfrm>
            <a:off x="5769864" y="858560"/>
            <a:ext cx="6076380" cy="502750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2612ED1-7214-4E92-BB29-3409A4785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0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5"/>
    </mc:Choice>
    <mc:Fallback>
      <p:transition spd="slow" advTm="2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transit?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534E0CA8-3A6E-4916-BE40-CE5E509D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133" y="2248323"/>
            <a:ext cx="6172200" cy="3472026"/>
          </a:xfrm>
        </p:spPr>
        <p:txBody>
          <a:bodyPr>
            <a:normAutofit/>
          </a:bodyPr>
          <a:lstStyle/>
          <a:p>
            <a:r>
              <a:rPr lang="en-US" dirty="0"/>
              <a:t>Crowding</a:t>
            </a:r>
          </a:p>
          <a:p>
            <a:r>
              <a:rPr lang="en-US" dirty="0"/>
              <a:t>Duration</a:t>
            </a:r>
          </a:p>
          <a:p>
            <a:r>
              <a:rPr lang="en-US" dirty="0"/>
              <a:t>Ventilation</a:t>
            </a:r>
          </a:p>
          <a:p>
            <a:endParaRPr lang="en-US" dirty="0"/>
          </a:p>
          <a:p>
            <a:r>
              <a:rPr lang="en-US" dirty="0"/>
              <a:t>Surfaces much less likely to cause infection than air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F5A9FA-0448-47DB-960A-128320FFBF34}"/>
              </a:ext>
            </a:extLst>
          </p:cNvPr>
          <p:cNvSpPr/>
          <p:nvPr/>
        </p:nvSpPr>
        <p:spPr>
          <a:xfrm>
            <a:off x="2770642" y="4197785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3355F6-CADF-4EFF-8924-42667722A44D}"/>
              </a:ext>
            </a:extLst>
          </p:cNvPr>
          <p:cNvSpPr/>
          <p:nvPr/>
        </p:nvSpPr>
        <p:spPr>
          <a:xfrm>
            <a:off x="3565132" y="475294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03F4A7-4603-429A-A192-5DCADBABC47A}"/>
              </a:ext>
            </a:extLst>
          </p:cNvPr>
          <p:cNvSpPr/>
          <p:nvPr/>
        </p:nvSpPr>
        <p:spPr>
          <a:xfrm>
            <a:off x="3260068" y="464038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9D4573-E0A1-4861-A1CC-716B1FA88A3A}"/>
              </a:ext>
            </a:extLst>
          </p:cNvPr>
          <p:cNvSpPr/>
          <p:nvPr/>
        </p:nvSpPr>
        <p:spPr>
          <a:xfrm>
            <a:off x="3287542" y="488352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9B31C-87E2-4AB8-9393-ABA6ECC69A5E}"/>
              </a:ext>
            </a:extLst>
          </p:cNvPr>
          <p:cNvSpPr/>
          <p:nvPr/>
        </p:nvSpPr>
        <p:spPr>
          <a:xfrm>
            <a:off x="3093945" y="445761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D3D25E-75F7-44A7-B6F1-5D7E4EC99262}"/>
              </a:ext>
            </a:extLst>
          </p:cNvPr>
          <p:cNvSpPr/>
          <p:nvPr/>
        </p:nvSpPr>
        <p:spPr>
          <a:xfrm>
            <a:off x="1306001" y="5105758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C2C2C4-4D37-4EC5-91FD-7BDDCE591F96}"/>
              </a:ext>
            </a:extLst>
          </p:cNvPr>
          <p:cNvSpPr/>
          <p:nvPr/>
        </p:nvSpPr>
        <p:spPr>
          <a:xfrm>
            <a:off x="2100491" y="566091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E956FB-D3C2-4797-8F13-EAD53EA0E9B4}"/>
              </a:ext>
            </a:extLst>
          </p:cNvPr>
          <p:cNvSpPr/>
          <p:nvPr/>
        </p:nvSpPr>
        <p:spPr>
          <a:xfrm>
            <a:off x="1795427" y="554835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D75EB5-63DB-4064-900C-8EF66F7C787E}"/>
              </a:ext>
            </a:extLst>
          </p:cNvPr>
          <p:cNvSpPr/>
          <p:nvPr/>
        </p:nvSpPr>
        <p:spPr>
          <a:xfrm>
            <a:off x="1822901" y="579150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112ADD-3AA0-4097-81D6-DD1F6342FD1F}"/>
              </a:ext>
            </a:extLst>
          </p:cNvPr>
          <p:cNvSpPr/>
          <p:nvPr/>
        </p:nvSpPr>
        <p:spPr>
          <a:xfrm>
            <a:off x="1629304" y="536559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98E7EF-BAD7-43E9-BE3A-9DC8980BDB22}"/>
              </a:ext>
            </a:extLst>
          </p:cNvPr>
          <p:cNvSpPr/>
          <p:nvPr/>
        </p:nvSpPr>
        <p:spPr>
          <a:xfrm>
            <a:off x="662667" y="2351645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35AD8F-9C23-404A-8BFB-566A677DF694}"/>
              </a:ext>
            </a:extLst>
          </p:cNvPr>
          <p:cNvSpPr/>
          <p:nvPr/>
        </p:nvSpPr>
        <p:spPr>
          <a:xfrm>
            <a:off x="1457157" y="290680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071E1A-9C84-4A87-8B74-FC3C1B012CD0}"/>
              </a:ext>
            </a:extLst>
          </p:cNvPr>
          <p:cNvSpPr/>
          <p:nvPr/>
        </p:nvSpPr>
        <p:spPr>
          <a:xfrm>
            <a:off x="1152093" y="279424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38F926C-B82E-47F5-99E3-F40C0164D874}"/>
              </a:ext>
            </a:extLst>
          </p:cNvPr>
          <p:cNvSpPr/>
          <p:nvPr/>
        </p:nvSpPr>
        <p:spPr>
          <a:xfrm>
            <a:off x="1179567" y="303738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24EF67E-9A55-48CE-8465-52C619BAE9FE}"/>
              </a:ext>
            </a:extLst>
          </p:cNvPr>
          <p:cNvSpPr/>
          <p:nvPr/>
        </p:nvSpPr>
        <p:spPr>
          <a:xfrm>
            <a:off x="985970" y="261147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6633AB1-806D-4002-911D-581B0B42BAFB}"/>
              </a:ext>
            </a:extLst>
          </p:cNvPr>
          <p:cNvSpPr/>
          <p:nvPr/>
        </p:nvSpPr>
        <p:spPr>
          <a:xfrm>
            <a:off x="4096403" y="2656294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48618BC-724A-448B-AF01-4AF4B949BDCF}"/>
              </a:ext>
            </a:extLst>
          </p:cNvPr>
          <p:cNvSpPr/>
          <p:nvPr/>
        </p:nvSpPr>
        <p:spPr>
          <a:xfrm>
            <a:off x="4381454" y="280766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A14D0E0-2EB7-4EE9-9200-3F15BEBA09A5}"/>
              </a:ext>
            </a:extLst>
          </p:cNvPr>
          <p:cNvSpPr/>
          <p:nvPr/>
        </p:nvSpPr>
        <p:spPr>
          <a:xfrm>
            <a:off x="4206004" y="273411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110C0FF-68E3-44A0-8826-F6162B50131F}"/>
              </a:ext>
            </a:extLst>
          </p:cNvPr>
          <p:cNvSpPr/>
          <p:nvPr/>
        </p:nvSpPr>
        <p:spPr>
          <a:xfrm>
            <a:off x="4227093" y="294997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5E80D102-A445-4BB7-B9BE-C367E6F386CE}"/>
              </a:ext>
            </a:extLst>
          </p:cNvPr>
          <p:cNvSpPr/>
          <p:nvPr/>
        </p:nvSpPr>
        <p:spPr>
          <a:xfrm>
            <a:off x="3602826" y="3464115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BA23D27-B43C-446A-B011-06D6E7C5E03E}"/>
              </a:ext>
            </a:extLst>
          </p:cNvPr>
          <p:cNvSpPr/>
          <p:nvPr/>
        </p:nvSpPr>
        <p:spPr>
          <a:xfrm>
            <a:off x="3887877" y="361549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270208A-9529-4CA4-BFF3-1A54BF6830DD}"/>
              </a:ext>
            </a:extLst>
          </p:cNvPr>
          <p:cNvSpPr/>
          <p:nvPr/>
        </p:nvSpPr>
        <p:spPr>
          <a:xfrm>
            <a:off x="3712427" y="354193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71AB28C-CF8A-4A69-BB09-D0403F7DF60C}"/>
              </a:ext>
            </a:extLst>
          </p:cNvPr>
          <p:cNvSpPr/>
          <p:nvPr/>
        </p:nvSpPr>
        <p:spPr>
          <a:xfrm>
            <a:off x="3733516" y="375779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Bus">
            <a:extLst>
              <a:ext uri="{FF2B5EF4-FFF2-40B4-BE49-F238E27FC236}">
                <a16:creationId xmlns:a16="http://schemas.microsoft.com/office/drawing/2014/main" id="{96C067F2-4DAF-4B3D-83BA-301B7A522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9199" y="1883729"/>
            <a:ext cx="4288124" cy="42881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3B4110-C88C-4743-81DD-EF756A8C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2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92"/>
    </mc:Choice>
    <mc:Fallback>
      <p:transition spd="slow" advTm="5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55CFDA-3A49-4610-9223-0F88792A99C5}"/>
              </a:ext>
            </a:extLst>
          </p:cNvPr>
          <p:cNvSpPr/>
          <p:nvPr/>
        </p:nvSpPr>
        <p:spPr>
          <a:xfrm>
            <a:off x="6665975" y="1609344"/>
            <a:ext cx="1244115" cy="475488"/>
          </a:xfrm>
          <a:custGeom>
            <a:avLst/>
            <a:gdLst>
              <a:gd name="connsiteX0" fmla="*/ 0 w 1244115"/>
              <a:gd name="connsiteY0" fmla="*/ 448056 h 475488"/>
              <a:gd name="connsiteX1" fmla="*/ 0 w 1244115"/>
              <a:gd name="connsiteY1" fmla="*/ 448056 h 475488"/>
              <a:gd name="connsiteX2" fmla="*/ 64008 w 1244115"/>
              <a:gd name="connsiteY2" fmla="*/ 365760 h 475488"/>
              <a:gd name="connsiteX3" fmla="*/ 82296 w 1244115"/>
              <a:gd name="connsiteY3" fmla="*/ 310896 h 475488"/>
              <a:gd name="connsiteX4" fmla="*/ 91440 w 1244115"/>
              <a:gd name="connsiteY4" fmla="*/ 283464 h 475488"/>
              <a:gd name="connsiteX5" fmla="*/ 109728 w 1244115"/>
              <a:gd name="connsiteY5" fmla="*/ 256032 h 475488"/>
              <a:gd name="connsiteX6" fmla="*/ 128016 w 1244115"/>
              <a:gd name="connsiteY6" fmla="*/ 201168 h 475488"/>
              <a:gd name="connsiteX7" fmla="*/ 137160 w 1244115"/>
              <a:gd name="connsiteY7" fmla="*/ 173736 h 475488"/>
              <a:gd name="connsiteX8" fmla="*/ 173736 w 1244115"/>
              <a:gd name="connsiteY8" fmla="*/ 118872 h 475488"/>
              <a:gd name="connsiteX9" fmla="*/ 192024 w 1244115"/>
              <a:gd name="connsiteY9" fmla="*/ 91440 h 475488"/>
              <a:gd name="connsiteX10" fmla="*/ 246888 w 1244115"/>
              <a:gd name="connsiteY10" fmla="*/ 54864 h 475488"/>
              <a:gd name="connsiteX11" fmla="*/ 283464 w 1244115"/>
              <a:gd name="connsiteY11" fmla="*/ 64008 h 475488"/>
              <a:gd name="connsiteX12" fmla="*/ 310896 w 1244115"/>
              <a:gd name="connsiteY12" fmla="*/ 91440 h 475488"/>
              <a:gd name="connsiteX13" fmla="*/ 356616 w 1244115"/>
              <a:gd name="connsiteY13" fmla="*/ 173736 h 475488"/>
              <a:gd name="connsiteX14" fmla="*/ 420624 w 1244115"/>
              <a:gd name="connsiteY14" fmla="*/ 201168 h 475488"/>
              <a:gd name="connsiteX15" fmla="*/ 475488 w 1244115"/>
              <a:gd name="connsiteY15" fmla="*/ 182880 h 475488"/>
              <a:gd name="connsiteX16" fmla="*/ 576072 w 1244115"/>
              <a:gd name="connsiteY16" fmla="*/ 91440 h 475488"/>
              <a:gd name="connsiteX17" fmla="*/ 640080 w 1244115"/>
              <a:gd name="connsiteY17" fmla="*/ 9144 h 475488"/>
              <a:gd name="connsiteX18" fmla="*/ 667512 w 1244115"/>
              <a:gd name="connsiteY18" fmla="*/ 0 h 475488"/>
              <a:gd name="connsiteX19" fmla="*/ 685800 w 1244115"/>
              <a:gd name="connsiteY19" fmla="*/ 36576 h 475488"/>
              <a:gd name="connsiteX20" fmla="*/ 731520 w 1244115"/>
              <a:gd name="connsiteY20" fmla="*/ 118872 h 475488"/>
              <a:gd name="connsiteX21" fmla="*/ 740664 w 1244115"/>
              <a:gd name="connsiteY21" fmla="*/ 146304 h 475488"/>
              <a:gd name="connsiteX22" fmla="*/ 749808 w 1244115"/>
              <a:gd name="connsiteY22" fmla="*/ 182880 h 475488"/>
              <a:gd name="connsiteX23" fmla="*/ 804672 w 1244115"/>
              <a:gd name="connsiteY23" fmla="*/ 210312 h 475488"/>
              <a:gd name="connsiteX24" fmla="*/ 905256 w 1244115"/>
              <a:gd name="connsiteY24" fmla="*/ 192024 h 475488"/>
              <a:gd name="connsiteX25" fmla="*/ 960120 w 1244115"/>
              <a:gd name="connsiteY25" fmla="*/ 155448 h 475488"/>
              <a:gd name="connsiteX26" fmla="*/ 996696 w 1244115"/>
              <a:gd name="connsiteY26" fmla="*/ 164592 h 475488"/>
              <a:gd name="connsiteX27" fmla="*/ 1014984 w 1244115"/>
              <a:gd name="connsiteY27" fmla="*/ 219456 h 475488"/>
              <a:gd name="connsiteX28" fmla="*/ 1024128 w 1244115"/>
              <a:gd name="connsiteY28" fmla="*/ 301752 h 475488"/>
              <a:gd name="connsiteX29" fmla="*/ 1033272 w 1244115"/>
              <a:gd name="connsiteY29" fmla="*/ 329184 h 475488"/>
              <a:gd name="connsiteX30" fmla="*/ 1188720 w 1244115"/>
              <a:gd name="connsiteY30" fmla="*/ 338328 h 475488"/>
              <a:gd name="connsiteX31" fmla="*/ 1197864 w 1244115"/>
              <a:gd name="connsiteY31" fmla="*/ 365760 h 475488"/>
              <a:gd name="connsiteX32" fmla="*/ 1216152 w 1244115"/>
              <a:gd name="connsiteY32" fmla="*/ 402336 h 475488"/>
              <a:gd name="connsiteX33" fmla="*/ 1243584 w 1244115"/>
              <a:gd name="connsiteY33" fmla="*/ 457200 h 475488"/>
              <a:gd name="connsiteX34" fmla="*/ 1243584 w 1244115"/>
              <a:gd name="connsiteY34" fmla="*/ 475488 h 475488"/>
              <a:gd name="connsiteX35" fmla="*/ 0 w 1244115"/>
              <a:gd name="connsiteY35" fmla="*/ 448056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44115" h="475488">
                <a:moveTo>
                  <a:pt x="0" y="448056"/>
                </a:moveTo>
                <a:lnTo>
                  <a:pt x="0" y="448056"/>
                </a:lnTo>
                <a:cubicBezTo>
                  <a:pt x="21336" y="420624"/>
                  <a:pt x="46128" y="395560"/>
                  <a:pt x="64008" y="365760"/>
                </a:cubicBezTo>
                <a:cubicBezTo>
                  <a:pt x="73926" y="349230"/>
                  <a:pt x="76200" y="329184"/>
                  <a:pt x="82296" y="310896"/>
                </a:cubicBezTo>
                <a:cubicBezTo>
                  <a:pt x="85344" y="301752"/>
                  <a:pt x="86093" y="291484"/>
                  <a:pt x="91440" y="283464"/>
                </a:cubicBezTo>
                <a:cubicBezTo>
                  <a:pt x="97536" y="274320"/>
                  <a:pt x="105265" y="266075"/>
                  <a:pt x="109728" y="256032"/>
                </a:cubicBezTo>
                <a:cubicBezTo>
                  <a:pt x="117557" y="238416"/>
                  <a:pt x="121920" y="219456"/>
                  <a:pt x="128016" y="201168"/>
                </a:cubicBezTo>
                <a:cubicBezTo>
                  <a:pt x="131064" y="192024"/>
                  <a:pt x="131813" y="181756"/>
                  <a:pt x="137160" y="173736"/>
                </a:cubicBezTo>
                <a:lnTo>
                  <a:pt x="173736" y="118872"/>
                </a:lnTo>
                <a:cubicBezTo>
                  <a:pt x="179832" y="109728"/>
                  <a:pt x="182880" y="97536"/>
                  <a:pt x="192024" y="91440"/>
                </a:cubicBezTo>
                <a:lnTo>
                  <a:pt x="246888" y="54864"/>
                </a:lnTo>
                <a:cubicBezTo>
                  <a:pt x="259080" y="57912"/>
                  <a:pt x="272553" y="57773"/>
                  <a:pt x="283464" y="64008"/>
                </a:cubicBezTo>
                <a:cubicBezTo>
                  <a:pt x="294692" y="70424"/>
                  <a:pt x="303723" y="80680"/>
                  <a:pt x="310896" y="91440"/>
                </a:cubicBezTo>
                <a:cubicBezTo>
                  <a:pt x="337576" y="131461"/>
                  <a:pt x="290554" y="129695"/>
                  <a:pt x="356616" y="173736"/>
                </a:cubicBezTo>
                <a:cubicBezTo>
                  <a:pt x="394505" y="198995"/>
                  <a:pt x="373386" y="189359"/>
                  <a:pt x="420624" y="201168"/>
                </a:cubicBezTo>
                <a:cubicBezTo>
                  <a:pt x="438912" y="195072"/>
                  <a:pt x="458246" y="191501"/>
                  <a:pt x="475488" y="182880"/>
                </a:cubicBezTo>
                <a:cubicBezTo>
                  <a:pt x="502138" y="169555"/>
                  <a:pt x="568732" y="102450"/>
                  <a:pt x="576072" y="91440"/>
                </a:cubicBezTo>
                <a:cubicBezTo>
                  <a:pt x="590605" y="69641"/>
                  <a:pt x="614296" y="26334"/>
                  <a:pt x="640080" y="9144"/>
                </a:cubicBezTo>
                <a:cubicBezTo>
                  <a:pt x="648100" y="3797"/>
                  <a:pt x="658368" y="3048"/>
                  <a:pt x="667512" y="0"/>
                </a:cubicBezTo>
                <a:cubicBezTo>
                  <a:pt x="673608" y="12192"/>
                  <a:pt x="679180" y="24660"/>
                  <a:pt x="685800" y="36576"/>
                </a:cubicBezTo>
                <a:cubicBezTo>
                  <a:pt x="707477" y="75594"/>
                  <a:pt x="715077" y="80505"/>
                  <a:pt x="731520" y="118872"/>
                </a:cubicBezTo>
                <a:cubicBezTo>
                  <a:pt x="735317" y="127731"/>
                  <a:pt x="738016" y="137036"/>
                  <a:pt x="740664" y="146304"/>
                </a:cubicBezTo>
                <a:cubicBezTo>
                  <a:pt x="744116" y="158388"/>
                  <a:pt x="742837" y="172423"/>
                  <a:pt x="749808" y="182880"/>
                </a:cubicBezTo>
                <a:cubicBezTo>
                  <a:pt x="759937" y="198074"/>
                  <a:pt x="789024" y="205096"/>
                  <a:pt x="804672" y="210312"/>
                </a:cubicBezTo>
                <a:cubicBezTo>
                  <a:pt x="820614" y="208319"/>
                  <a:pt x="880702" y="205665"/>
                  <a:pt x="905256" y="192024"/>
                </a:cubicBezTo>
                <a:cubicBezTo>
                  <a:pt x="924469" y="181350"/>
                  <a:pt x="960120" y="155448"/>
                  <a:pt x="960120" y="155448"/>
                </a:cubicBezTo>
                <a:cubicBezTo>
                  <a:pt x="972312" y="158496"/>
                  <a:pt x="988517" y="155050"/>
                  <a:pt x="996696" y="164592"/>
                </a:cubicBezTo>
                <a:cubicBezTo>
                  <a:pt x="1009241" y="179228"/>
                  <a:pt x="1014984" y="219456"/>
                  <a:pt x="1014984" y="219456"/>
                </a:cubicBezTo>
                <a:cubicBezTo>
                  <a:pt x="1018032" y="246888"/>
                  <a:pt x="1019590" y="274527"/>
                  <a:pt x="1024128" y="301752"/>
                </a:cubicBezTo>
                <a:cubicBezTo>
                  <a:pt x="1025713" y="311259"/>
                  <a:pt x="1023863" y="327093"/>
                  <a:pt x="1033272" y="329184"/>
                </a:cubicBezTo>
                <a:cubicBezTo>
                  <a:pt x="1083942" y="340444"/>
                  <a:pt x="1136904" y="335280"/>
                  <a:pt x="1188720" y="338328"/>
                </a:cubicBezTo>
                <a:cubicBezTo>
                  <a:pt x="1191768" y="347472"/>
                  <a:pt x="1197864" y="356121"/>
                  <a:pt x="1197864" y="365760"/>
                </a:cubicBezTo>
                <a:cubicBezTo>
                  <a:pt x="1197864" y="406400"/>
                  <a:pt x="1167384" y="386080"/>
                  <a:pt x="1216152" y="402336"/>
                </a:cubicBezTo>
                <a:cubicBezTo>
                  <a:pt x="1231565" y="425455"/>
                  <a:pt x="1238176" y="430159"/>
                  <a:pt x="1243584" y="457200"/>
                </a:cubicBezTo>
                <a:cubicBezTo>
                  <a:pt x="1244780" y="463178"/>
                  <a:pt x="1243584" y="469392"/>
                  <a:pt x="1243584" y="475488"/>
                </a:cubicBezTo>
                <a:lnTo>
                  <a:pt x="0" y="44805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hord 69">
            <a:extLst>
              <a:ext uri="{FF2B5EF4-FFF2-40B4-BE49-F238E27FC236}">
                <a16:creationId xmlns:a16="http://schemas.microsoft.com/office/drawing/2014/main" id="{1DAFC55F-68B1-45ED-BFD0-1611F750A3CE}"/>
              </a:ext>
            </a:extLst>
          </p:cNvPr>
          <p:cNvSpPr/>
          <p:nvPr/>
        </p:nvSpPr>
        <p:spPr>
          <a:xfrm rot="6724331">
            <a:off x="4904672" y="1046749"/>
            <a:ext cx="1352628" cy="1479482"/>
          </a:xfrm>
          <a:prstGeom prst="chor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308714" cy="2267712"/>
          </a:xfrm>
        </p:spPr>
        <p:txBody>
          <a:bodyPr/>
          <a:lstStyle/>
          <a:p>
            <a:r>
              <a:rPr lang="en-US" dirty="0"/>
              <a:t>Whatever the surface…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2B8F94-4B41-4AEE-A7BB-1CBBBDE8F8F9}"/>
              </a:ext>
            </a:extLst>
          </p:cNvPr>
          <p:cNvSpPr/>
          <p:nvPr/>
        </p:nvSpPr>
        <p:spPr>
          <a:xfrm>
            <a:off x="5550184" y="175343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C1E46D9-AA60-4A81-A35C-07D6CA9E092B}"/>
              </a:ext>
            </a:extLst>
          </p:cNvPr>
          <p:cNvSpPr/>
          <p:nvPr/>
        </p:nvSpPr>
        <p:spPr>
          <a:xfrm>
            <a:off x="6040372" y="178648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5F71B1-9EA4-414F-834F-4DBF82E113A5}"/>
              </a:ext>
            </a:extLst>
          </p:cNvPr>
          <p:cNvSpPr/>
          <p:nvPr/>
        </p:nvSpPr>
        <p:spPr>
          <a:xfrm>
            <a:off x="5490748" y="144863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3F2C6-2509-42A4-859D-71E204522135}"/>
              </a:ext>
            </a:extLst>
          </p:cNvPr>
          <p:cNvSpPr/>
          <p:nvPr/>
        </p:nvSpPr>
        <p:spPr>
          <a:xfrm>
            <a:off x="5245120" y="164088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A9705A0-DDBF-447D-8F98-89E092F59958}"/>
              </a:ext>
            </a:extLst>
          </p:cNvPr>
          <p:cNvSpPr/>
          <p:nvPr/>
        </p:nvSpPr>
        <p:spPr>
          <a:xfrm>
            <a:off x="5877304" y="146252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C41D84C-6DC2-472F-9678-8535C6C613F0}"/>
              </a:ext>
            </a:extLst>
          </p:cNvPr>
          <p:cNvSpPr/>
          <p:nvPr/>
        </p:nvSpPr>
        <p:spPr>
          <a:xfrm>
            <a:off x="5272594" y="188402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A07EF6-2BDA-4859-B3CC-0E8EE54DD2CB}"/>
              </a:ext>
            </a:extLst>
          </p:cNvPr>
          <p:cNvSpPr/>
          <p:nvPr/>
        </p:nvSpPr>
        <p:spPr>
          <a:xfrm>
            <a:off x="4700681" y="2076001"/>
            <a:ext cx="1772522" cy="15917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9D83C5-60F7-42AC-ABD6-0BBE8459DF78}"/>
              </a:ext>
            </a:extLst>
          </p:cNvPr>
          <p:cNvSpPr/>
          <p:nvPr/>
        </p:nvSpPr>
        <p:spPr>
          <a:xfrm>
            <a:off x="5078997" y="145811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DF07AA-6452-43AE-AE27-D0A3042E43B1}"/>
              </a:ext>
            </a:extLst>
          </p:cNvPr>
          <p:cNvSpPr/>
          <p:nvPr/>
        </p:nvSpPr>
        <p:spPr>
          <a:xfrm>
            <a:off x="7314178" y="1843714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3FF195-F965-4D19-BF9B-3513E3157F18}"/>
              </a:ext>
            </a:extLst>
          </p:cNvPr>
          <p:cNvSpPr/>
          <p:nvPr/>
        </p:nvSpPr>
        <p:spPr>
          <a:xfrm>
            <a:off x="7540945" y="1916611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F078C-9B1B-4305-8CB0-4D92D6DB72C4}"/>
              </a:ext>
            </a:extLst>
          </p:cNvPr>
          <p:cNvSpPr/>
          <p:nvPr/>
        </p:nvSpPr>
        <p:spPr>
          <a:xfrm>
            <a:off x="7117058" y="1888958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1D6467-3C4D-4808-B838-52352C87AC55}"/>
              </a:ext>
            </a:extLst>
          </p:cNvPr>
          <p:cNvSpPr/>
          <p:nvPr/>
        </p:nvSpPr>
        <p:spPr>
          <a:xfrm>
            <a:off x="6860790" y="1903267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14E1B9-66D8-47F1-8D65-4A95797B1E52}"/>
              </a:ext>
            </a:extLst>
          </p:cNvPr>
          <p:cNvSpPr/>
          <p:nvPr/>
        </p:nvSpPr>
        <p:spPr>
          <a:xfrm>
            <a:off x="6473202" y="2076001"/>
            <a:ext cx="1879336" cy="15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A36720D7-9883-49A3-BC71-EA8F572373CB}"/>
              </a:ext>
            </a:extLst>
          </p:cNvPr>
          <p:cNvSpPr/>
          <p:nvPr/>
        </p:nvSpPr>
        <p:spPr>
          <a:xfrm>
            <a:off x="6395882" y="2368314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Graphic 81" descr="Raised hand">
            <a:extLst>
              <a:ext uri="{FF2B5EF4-FFF2-40B4-BE49-F238E27FC236}">
                <a16:creationId xmlns:a16="http://schemas.microsoft.com/office/drawing/2014/main" id="{717F25EE-E5D5-4236-B956-FF81B30F7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9189" y="3012929"/>
            <a:ext cx="914400" cy="914400"/>
          </a:xfrm>
          <a:prstGeom prst="rect">
            <a:avLst/>
          </a:prstGeom>
        </p:spPr>
      </p:pic>
      <p:sp>
        <p:nvSpPr>
          <p:cNvPr id="85" name="Oval 84">
            <a:extLst>
              <a:ext uri="{FF2B5EF4-FFF2-40B4-BE49-F238E27FC236}">
                <a16:creationId xmlns:a16="http://schemas.microsoft.com/office/drawing/2014/main" id="{9BCDD1CE-9735-4029-9A6A-56E7CF121589}"/>
              </a:ext>
            </a:extLst>
          </p:cNvPr>
          <p:cNvSpPr/>
          <p:nvPr/>
        </p:nvSpPr>
        <p:spPr>
          <a:xfrm>
            <a:off x="6541068" y="356215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58543AA-8F36-4571-B13B-1554A5A7E7DF}"/>
              </a:ext>
            </a:extLst>
          </p:cNvPr>
          <p:cNvSpPr/>
          <p:nvPr/>
        </p:nvSpPr>
        <p:spPr>
          <a:xfrm>
            <a:off x="6820748" y="339083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979A2AD-50A1-4833-AD01-8F9366BB40B3}"/>
              </a:ext>
            </a:extLst>
          </p:cNvPr>
          <p:cNvSpPr/>
          <p:nvPr/>
        </p:nvSpPr>
        <p:spPr>
          <a:xfrm>
            <a:off x="6472785" y="3409536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52C096C-89BC-4B0F-895E-58C2D0AA8528}"/>
              </a:ext>
            </a:extLst>
          </p:cNvPr>
          <p:cNvSpPr/>
          <p:nvPr/>
        </p:nvSpPr>
        <p:spPr>
          <a:xfrm>
            <a:off x="6699552" y="3482433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ED56DC5-5C44-4D8E-9D8D-CAEE9C67B83B}"/>
              </a:ext>
            </a:extLst>
          </p:cNvPr>
          <p:cNvSpPr/>
          <p:nvPr/>
        </p:nvSpPr>
        <p:spPr>
          <a:xfrm>
            <a:off x="8316352" y="3497240"/>
            <a:ext cx="118872" cy="1188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078E106-D801-4206-A709-0B7065D2AB19}"/>
              </a:ext>
            </a:extLst>
          </p:cNvPr>
          <p:cNvSpPr txBox="1"/>
          <p:nvPr/>
        </p:nvSpPr>
        <p:spPr>
          <a:xfrm>
            <a:off x="5731315" y="4879130"/>
            <a:ext cx="2778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 infection</a:t>
            </a:r>
          </a:p>
        </p:txBody>
      </p:sp>
      <p:sp>
        <p:nvSpPr>
          <p:cNvPr id="132" name="Arrow: Down 131">
            <a:extLst>
              <a:ext uri="{FF2B5EF4-FFF2-40B4-BE49-F238E27FC236}">
                <a16:creationId xmlns:a16="http://schemas.microsoft.com/office/drawing/2014/main" id="{7BDE831C-156C-49C8-AC9D-05FD96FB3BF3}"/>
              </a:ext>
            </a:extLst>
          </p:cNvPr>
          <p:cNvSpPr/>
          <p:nvPr/>
        </p:nvSpPr>
        <p:spPr>
          <a:xfrm rot="16200000">
            <a:off x="7301806" y="3147949"/>
            <a:ext cx="478278" cy="63446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 descr="Handwash">
            <a:extLst>
              <a:ext uri="{FF2B5EF4-FFF2-40B4-BE49-F238E27FC236}">
                <a16:creationId xmlns:a16="http://schemas.microsoft.com/office/drawing/2014/main" id="{DAA2A80E-BD78-4477-AABC-06B88061A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2825" y="2948442"/>
            <a:ext cx="914400" cy="91440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AF8FEF75-B278-42B7-AAF1-FEC5E7941785}"/>
              </a:ext>
            </a:extLst>
          </p:cNvPr>
          <p:cNvSpPr/>
          <p:nvPr/>
        </p:nvSpPr>
        <p:spPr>
          <a:xfrm>
            <a:off x="8322887" y="3927329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D5232A-7080-4930-A2C9-7E1005EA45F9}"/>
              </a:ext>
            </a:extLst>
          </p:cNvPr>
          <p:cNvSpPr/>
          <p:nvPr/>
        </p:nvSpPr>
        <p:spPr>
          <a:xfrm>
            <a:off x="8622691" y="3483779"/>
            <a:ext cx="118872" cy="1188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0DF1072-CD0E-4876-9F62-29DD83A71252}"/>
              </a:ext>
            </a:extLst>
          </p:cNvPr>
          <p:cNvSpPr/>
          <p:nvPr/>
        </p:nvSpPr>
        <p:spPr>
          <a:xfrm>
            <a:off x="8450589" y="3585449"/>
            <a:ext cx="118872" cy="11887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 descr="Smiling face outline">
            <a:extLst>
              <a:ext uri="{FF2B5EF4-FFF2-40B4-BE49-F238E27FC236}">
                <a16:creationId xmlns:a16="http://schemas.microsoft.com/office/drawing/2014/main" id="{69E30E45-FF3E-4967-974C-C5C5E7DA7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12261" y="4697742"/>
            <a:ext cx="914400" cy="914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0237A1-2CC7-4130-B408-B61022F71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2"/>
    </mc:Choice>
    <mc:Fallback>
      <p:transition spd="slow" advTm="2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740D-2875-42E5-A164-1752C38D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4613-FB6D-4DC9-A33C-D8473A7C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…grocery bags be bleached? No.</a:t>
            </a:r>
          </a:p>
          <a:p>
            <a:endParaRPr lang="en-US" dirty="0"/>
          </a:p>
          <a:p>
            <a:r>
              <a:rPr lang="en-US" dirty="0"/>
              <a:t>…library books be quarantined? No.</a:t>
            </a:r>
          </a:p>
          <a:p>
            <a:endParaRPr lang="en-US" dirty="0"/>
          </a:p>
          <a:p>
            <a:r>
              <a:rPr lang="en-US" dirty="0"/>
              <a:t>…businesses refuse to take cash? No.</a:t>
            </a:r>
          </a:p>
          <a:p>
            <a:endParaRPr lang="en-US" dirty="0"/>
          </a:p>
          <a:p>
            <a:r>
              <a:rPr lang="en-US" dirty="0"/>
              <a:t>…kids not touch the same playground surfaces? No.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…staff and customers in non-medical settings wear gloves? No.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E8A807-0EB8-484D-B4F0-8D75D256D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9"/>
    </mc:Choice>
    <mc:Fallback>
      <p:transition spd="slow" advTm="2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740D-2875-42E5-A164-1752C38D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4613-FB6D-4DC9-A33C-D8473A7C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63" y="1982036"/>
            <a:ext cx="10924673" cy="3781091"/>
          </a:xfrm>
        </p:spPr>
        <p:txBody>
          <a:bodyPr>
            <a:normAutofit/>
          </a:bodyPr>
          <a:lstStyle/>
          <a:p>
            <a:r>
              <a:rPr lang="en-US" dirty="0"/>
              <a:t>…high-touch surfaces in healthcare settings be cleaned frequently? Yes.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…we use common sense, based on knowing the risks? Yes.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…hand hygiene remain a pillar of infection control? Always!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939EFC-4C42-4DC1-8DC8-8486CEF8B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50"/>
    </mc:Choice>
    <mc:Fallback>
      <p:transition spd="slow" advTm="3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F53F81-0D86-47ED-BCCF-48505E57E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9" r="689"/>
          <a:stretch/>
        </p:blipFill>
        <p:spPr>
          <a:xfrm>
            <a:off x="438912" y="223898"/>
            <a:ext cx="11430000" cy="6410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AA044C-7DB7-41F2-B18D-1132ED5AF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6"/>
    </mc:Choice>
    <mc:Fallback>
      <p:transition spd="slow" advTm="24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EACE99-1D05-44A1-A322-7CC8B53D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D1056E-EF87-4EA0-AEB2-9E2C9CB72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105"/>
            <a:ext cx="10515600" cy="520967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/>
              <a:t>Barber G, </a:t>
            </a:r>
            <a:r>
              <a:rPr lang="en-US" sz="2800" i="1" dirty="0"/>
              <a:t>WIRED Magazine</a:t>
            </a:r>
            <a:r>
              <a:rPr lang="en-US" sz="2800" dirty="0"/>
              <a:t> </a:t>
            </a:r>
            <a:r>
              <a:rPr lang="en-US" sz="2800" dirty="0">
                <a:hlinkClick r:id="rId4"/>
              </a:rPr>
              <a:t>https://www.wired.com/story/its-time-to-talk-about-covid-19-and-surfaces-again/</a:t>
            </a:r>
            <a:endParaRPr lang="en-US" sz="2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Goldman E, </a:t>
            </a:r>
            <a:r>
              <a:rPr lang="en-US" sz="2900" b="1" i="1" dirty="0">
                <a:solidFill>
                  <a:srgbClr val="505050"/>
                </a:solidFill>
                <a:latin typeface="NexusSerif"/>
              </a:rPr>
              <a:t>Exaggerated risk of transmission of COVID-19 by fomites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hlinkClick r:id="rId5"/>
              </a:rPr>
              <a:t>https://www.thelancet.com/journals/laninf/article/PIIS1473-3099(20)30561-2/fulltext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Ben-Shmuel B</a:t>
            </a:r>
            <a:r>
              <a:rPr lang="en-US" b="1" dirty="0"/>
              <a:t>, </a:t>
            </a:r>
            <a:r>
              <a:rPr lang="en-US" b="1" i="1" dirty="0">
                <a:solidFill>
                  <a:srgbClr val="505050"/>
                </a:solidFill>
                <a:effectLst/>
                <a:latin typeface="NexusSerif"/>
              </a:rPr>
              <a:t>Detection and infectivity potential of severe acute respiratory syndrome coronavirus 2 (SARS-CoV-2) environmental contamination in isolation units and quarantine facilities</a:t>
            </a:r>
            <a:r>
              <a:rPr lang="en-US" b="0" i="0" dirty="0">
                <a:solidFill>
                  <a:srgbClr val="505050"/>
                </a:solidFill>
                <a:effectLst/>
                <a:latin typeface="NexusSerif"/>
              </a:rPr>
              <a:t> </a:t>
            </a:r>
            <a:r>
              <a:rPr lang="en-US" dirty="0">
                <a:hlinkClick r:id="rId6"/>
              </a:rPr>
              <a:t>https://www.sciencedirect.com/science/article/pii/S1198743X20305322</a:t>
            </a: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0" i="0" dirty="0" err="1">
                <a:effectLst/>
                <a:latin typeface="Source Sans Pro" panose="020B0503030403020204" pitchFamily="34" charset="0"/>
              </a:rPr>
              <a:t>Mondelli</a:t>
            </a:r>
            <a:r>
              <a:rPr lang="en-US" b="0" i="0" dirty="0">
                <a:effectLst/>
                <a:latin typeface="Source Sans Pro" panose="020B0503030403020204" pitchFamily="34" charset="0"/>
              </a:rPr>
              <a:t> M, </a:t>
            </a:r>
            <a:r>
              <a:rPr lang="en-US" sz="2900" b="1" i="1" dirty="0">
                <a:solidFill>
                  <a:srgbClr val="505050"/>
                </a:solidFill>
                <a:latin typeface="NexusSerif"/>
              </a:rPr>
              <a:t>Low risk of SARS-CoV-2 transmission by fomites in real-life conditions </a:t>
            </a:r>
            <a:r>
              <a:rPr lang="en-US" b="0" i="1" dirty="0">
                <a:effectLst/>
                <a:latin typeface="Source Sans Pro" panose="020B0503030403020204" pitchFamily="34" charset="0"/>
              </a:rPr>
              <a:t> </a:t>
            </a:r>
            <a:r>
              <a:rPr lang="en-US" dirty="0">
                <a:latin typeface="Source Sans Pro" panose="020B0503030403020204" pitchFamily="34" charset="0"/>
                <a:hlinkClick r:id="rId7"/>
              </a:rPr>
              <a:t>https://www.thelancet.com/journals/</a:t>
            </a:r>
            <a:r>
              <a:rPr lang="en-US" b="0" i="0" dirty="0">
                <a:effectLst/>
                <a:latin typeface="Source Sans Pro" panose="020B0503030403020204" pitchFamily="34" charset="0"/>
                <a:hlinkClick r:id="rId7"/>
              </a:rPr>
              <a:t>laninf/article/PIIS1473-3099(20)30678-2/fulltext</a:t>
            </a:r>
            <a:endParaRPr lang="en-US" dirty="0">
              <a:latin typeface="Source Sans Pro" panose="020B0503030403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Marr L</a:t>
            </a:r>
            <a:r>
              <a:rPr lang="en-US" i="1" dirty="0"/>
              <a:t>, </a:t>
            </a:r>
            <a:r>
              <a:rPr lang="en-US" b="1" i="1" dirty="0"/>
              <a:t>FAQs on Protecting Yourself from COVID-19 Aerosol Transmission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0" i="0" u="sng" strike="noStrike" dirty="0">
                <a:solidFill>
                  <a:srgbClr val="4D671B"/>
                </a:solidFill>
                <a:effectLst/>
                <a:latin typeface="Calibri" panose="020F0502020204030204" pitchFamily="34" charset="0"/>
                <a:hlinkClick r:id="rId8"/>
              </a:rPr>
              <a:t>https://docs.google.com/document/d/1fB5pysccOHvxphpTmCG_TGdytavMmc1cUumn8m0pwzo/mobilebasic#h.guml01vbysm4</a:t>
            </a:r>
            <a:r>
              <a:rPr lang="en-US" b="0" i="0" dirty="0">
                <a:solidFill>
                  <a:srgbClr val="4D671B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i="0" dirty="0">
              <a:effectLst/>
              <a:latin typeface="Source Sans Pro" panose="020B0503030403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Source Sans Pro" panose="020B0503030403020204" pitchFamily="34" charset="0"/>
              </a:rPr>
              <a:t>MacKay I, </a:t>
            </a:r>
            <a:r>
              <a:rPr lang="en-US" b="1" i="1" dirty="0">
                <a:latin typeface="Source Sans Pro" panose="020B0503030403020204" pitchFamily="34" charset="0"/>
              </a:rPr>
              <a:t>Swiss Cheese Model </a:t>
            </a:r>
            <a:r>
              <a:rPr lang="en-US" dirty="0">
                <a:latin typeface="Source Sans Pro" panose="020B0503030403020204" pitchFamily="34" charset="0"/>
                <a:hlinkClick r:id="rId9"/>
              </a:rPr>
              <a:t>http://gmopundit.blogspot.com/2020/10/behold-swiss-cheese-model-30-with.html</a:t>
            </a:r>
            <a:endParaRPr lang="en-US" b="0" i="0" dirty="0">
              <a:effectLst/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en-US" b="0" i="0" dirty="0">
              <a:effectLst/>
              <a:latin typeface="Source Sans Pro" panose="020B0503030403020204" pitchFamily="34" charset="0"/>
            </a:endParaRPr>
          </a:p>
          <a:p>
            <a:endParaRPr lang="en-US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0FE3A2-8A2B-4F0D-B69D-982CAF727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4"/>
    </mc:Choice>
    <mc:Fallback>
      <p:transition spd="slow" advTm="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365FD-42E7-4E16-ABB2-2309ED9A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Why</a:t>
            </a:r>
            <a:r>
              <a:rPr lang="en-US" dirty="0"/>
              <a:t> talk about surfaces again?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676A3-7ED9-4729-BB4D-B0D04D058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People talk and think about them a lot.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That takes the focus off strategies that are more effective at preventing infection.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Scientists don’t think surfaces are a major source of COVID-19 infection. Here’s why…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7CA1E0-31C0-4055-928D-169AFEDFF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8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57"/>
    </mc:Choice>
    <mc:Fallback>
      <p:transition spd="slow" advTm="6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laboratory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534E0CA8-3A6E-4916-BE40-CE5E509D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786" y="2198592"/>
            <a:ext cx="6172200" cy="33376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Huge amounts of virus</a:t>
            </a:r>
          </a:p>
          <a:p>
            <a:r>
              <a:rPr lang="en-US" dirty="0"/>
              <a:t>Selected growth media</a:t>
            </a:r>
          </a:p>
          <a:p>
            <a:r>
              <a:rPr lang="en-US" dirty="0"/>
              <a:t>Selected surfaces</a:t>
            </a:r>
          </a:p>
          <a:p>
            <a:r>
              <a:rPr lang="en-US" dirty="0"/>
              <a:t>Controlled light, temperature, humidity</a:t>
            </a:r>
          </a:p>
          <a:p>
            <a:r>
              <a:rPr lang="en-US" dirty="0"/>
              <a:t>No information about how this translates into infection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F4B5DE1-7518-46E2-9058-C2424FF78608}"/>
              </a:ext>
            </a:extLst>
          </p:cNvPr>
          <p:cNvSpPr/>
          <p:nvPr/>
        </p:nvSpPr>
        <p:spPr>
          <a:xfrm>
            <a:off x="2449988" y="358444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2B8F94-4B41-4AEE-A7BB-1CBBBDE8F8F9}"/>
              </a:ext>
            </a:extLst>
          </p:cNvPr>
          <p:cNvSpPr/>
          <p:nvPr/>
        </p:nvSpPr>
        <p:spPr>
          <a:xfrm>
            <a:off x="2602388" y="373684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DFF71C-B346-47A4-9B7E-0CE0ACF6E9A8}"/>
              </a:ext>
            </a:extLst>
          </p:cNvPr>
          <p:cNvSpPr/>
          <p:nvPr/>
        </p:nvSpPr>
        <p:spPr>
          <a:xfrm>
            <a:off x="2661824" y="358444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0B8E0A4-99E5-47EC-A212-F81EE68EE678}"/>
              </a:ext>
            </a:extLst>
          </p:cNvPr>
          <p:cNvSpPr/>
          <p:nvPr/>
        </p:nvSpPr>
        <p:spPr>
          <a:xfrm>
            <a:off x="2906918" y="365102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C1E46D9-AA60-4A81-A35C-07D6CA9E092B}"/>
              </a:ext>
            </a:extLst>
          </p:cNvPr>
          <p:cNvSpPr/>
          <p:nvPr/>
        </p:nvSpPr>
        <p:spPr>
          <a:xfrm>
            <a:off x="3092576" y="376990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7A674C1-673D-46CE-9EF9-E64E43519A06}"/>
              </a:ext>
            </a:extLst>
          </p:cNvPr>
          <p:cNvSpPr/>
          <p:nvPr/>
        </p:nvSpPr>
        <p:spPr>
          <a:xfrm>
            <a:off x="2780696" y="378666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E940E09-3875-47A0-83C6-FF324E05ED3A}"/>
              </a:ext>
            </a:extLst>
          </p:cNvPr>
          <p:cNvSpPr/>
          <p:nvPr/>
        </p:nvSpPr>
        <p:spPr>
          <a:xfrm>
            <a:off x="2973704" y="388877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5F71B1-9EA4-414F-834F-4DBF82E113A5}"/>
              </a:ext>
            </a:extLst>
          </p:cNvPr>
          <p:cNvSpPr/>
          <p:nvPr/>
        </p:nvSpPr>
        <p:spPr>
          <a:xfrm>
            <a:off x="2542952" y="343204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C8A8FE9-CE41-45FE-8AF9-F212D3A3F6C0}"/>
              </a:ext>
            </a:extLst>
          </p:cNvPr>
          <p:cNvSpPr/>
          <p:nvPr/>
        </p:nvSpPr>
        <p:spPr>
          <a:xfrm>
            <a:off x="2433359" y="373684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3F2C6-2509-42A4-859D-71E204522135}"/>
              </a:ext>
            </a:extLst>
          </p:cNvPr>
          <p:cNvSpPr/>
          <p:nvPr/>
        </p:nvSpPr>
        <p:spPr>
          <a:xfrm>
            <a:off x="2711132" y="390553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E85A1C7-28E4-45A6-9572-6CA27A0FF9BA}"/>
              </a:ext>
            </a:extLst>
          </p:cNvPr>
          <p:cNvSpPr/>
          <p:nvPr/>
        </p:nvSpPr>
        <p:spPr>
          <a:xfrm>
            <a:off x="2503106" y="385572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AC9E280-A705-4F5B-8B06-B425E9C45C43}"/>
              </a:ext>
            </a:extLst>
          </p:cNvPr>
          <p:cNvSpPr/>
          <p:nvPr/>
        </p:nvSpPr>
        <p:spPr>
          <a:xfrm>
            <a:off x="2770568" y="347857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6BC6EB-C57D-47A1-9E53-97B1F31CF43B}"/>
              </a:ext>
            </a:extLst>
          </p:cNvPr>
          <p:cNvSpPr/>
          <p:nvPr/>
        </p:nvSpPr>
        <p:spPr>
          <a:xfrm>
            <a:off x="3048380" y="359745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A9705A0-DDBF-447D-8F98-89E092F59958}"/>
              </a:ext>
            </a:extLst>
          </p:cNvPr>
          <p:cNvSpPr/>
          <p:nvPr/>
        </p:nvSpPr>
        <p:spPr>
          <a:xfrm>
            <a:off x="2929508" y="344593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C41D84C-6DC2-472F-9678-8535C6C613F0}"/>
              </a:ext>
            </a:extLst>
          </p:cNvPr>
          <p:cNvSpPr/>
          <p:nvPr/>
        </p:nvSpPr>
        <p:spPr>
          <a:xfrm>
            <a:off x="2324798" y="386743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68EF7E6-518E-4807-91EC-1183954375E4}"/>
              </a:ext>
            </a:extLst>
          </p:cNvPr>
          <p:cNvSpPr/>
          <p:nvPr/>
        </p:nvSpPr>
        <p:spPr>
          <a:xfrm>
            <a:off x="2331608" y="346557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82B6547-6542-4E02-9680-D5F56EF91834}"/>
              </a:ext>
            </a:extLst>
          </p:cNvPr>
          <p:cNvSpPr/>
          <p:nvPr/>
        </p:nvSpPr>
        <p:spPr>
          <a:xfrm>
            <a:off x="2271950" y="361797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A2F26F9-A5DE-4C91-A357-9B3556C73442}"/>
              </a:ext>
            </a:extLst>
          </p:cNvPr>
          <p:cNvSpPr/>
          <p:nvPr/>
        </p:nvSpPr>
        <p:spPr>
          <a:xfrm>
            <a:off x="2212514" y="377752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A07EF6-2BDA-4859-B3CC-0E8EE54DD2CB}"/>
              </a:ext>
            </a:extLst>
          </p:cNvPr>
          <p:cNvSpPr/>
          <p:nvPr/>
        </p:nvSpPr>
        <p:spPr>
          <a:xfrm>
            <a:off x="836612" y="4040220"/>
            <a:ext cx="4105656" cy="14830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hord 69">
            <a:extLst>
              <a:ext uri="{FF2B5EF4-FFF2-40B4-BE49-F238E27FC236}">
                <a16:creationId xmlns:a16="http://schemas.microsoft.com/office/drawing/2014/main" id="{1DAFC55F-68B1-45ED-BFD0-1611F750A3CE}"/>
              </a:ext>
            </a:extLst>
          </p:cNvPr>
          <p:cNvSpPr/>
          <p:nvPr/>
        </p:nvSpPr>
        <p:spPr>
          <a:xfrm rot="6724331">
            <a:off x="2034818" y="3037778"/>
            <a:ext cx="1352628" cy="1479482"/>
          </a:xfrm>
          <a:prstGeom prst="chord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676D223-70E4-4276-820B-4505252C0197}"/>
              </a:ext>
            </a:extLst>
          </p:cNvPr>
          <p:cNvSpPr/>
          <p:nvPr/>
        </p:nvSpPr>
        <p:spPr>
          <a:xfrm>
            <a:off x="3115754" y="343466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4A21E2-88EC-45C2-8175-E0B89377F747}"/>
              </a:ext>
            </a:extLst>
          </p:cNvPr>
          <p:cNvSpPr/>
          <p:nvPr/>
        </p:nvSpPr>
        <p:spPr>
          <a:xfrm>
            <a:off x="3234308" y="375073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51AB3FE-3BCA-42B8-AE1D-6D454424A133}"/>
              </a:ext>
            </a:extLst>
          </p:cNvPr>
          <p:cNvSpPr/>
          <p:nvPr/>
        </p:nvSpPr>
        <p:spPr>
          <a:xfrm>
            <a:off x="2676794" y="331803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9D83C5-60F7-42AC-ABD6-0BBE8459DF78}"/>
              </a:ext>
            </a:extLst>
          </p:cNvPr>
          <p:cNvSpPr/>
          <p:nvPr/>
        </p:nvSpPr>
        <p:spPr>
          <a:xfrm>
            <a:off x="2131201" y="344152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9D322FE-2A29-441E-844B-5DDB03C28057}"/>
              </a:ext>
            </a:extLst>
          </p:cNvPr>
          <p:cNvSpPr/>
          <p:nvPr/>
        </p:nvSpPr>
        <p:spPr>
          <a:xfrm>
            <a:off x="2271950" y="331317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4E7DDD2-ED97-44A1-BE58-611BB38E938A}"/>
              </a:ext>
            </a:extLst>
          </p:cNvPr>
          <p:cNvSpPr/>
          <p:nvPr/>
        </p:nvSpPr>
        <p:spPr>
          <a:xfrm>
            <a:off x="2450480" y="329641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629FCE2-5766-4176-A84E-7E9EC67229BC}"/>
              </a:ext>
            </a:extLst>
          </p:cNvPr>
          <p:cNvSpPr/>
          <p:nvPr/>
        </p:nvSpPr>
        <p:spPr>
          <a:xfrm>
            <a:off x="2854832" y="330010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4B91D4-4AB6-42F8-AD8C-FC89651A6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1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78"/>
    </mc:Choice>
    <mc:Fallback>
      <p:transition spd="slow" advTm="59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55CFDA-3A49-4610-9223-0F88792A99C5}"/>
              </a:ext>
            </a:extLst>
          </p:cNvPr>
          <p:cNvSpPr/>
          <p:nvPr/>
        </p:nvSpPr>
        <p:spPr>
          <a:xfrm>
            <a:off x="2596896" y="2825496"/>
            <a:ext cx="1244115" cy="475488"/>
          </a:xfrm>
          <a:custGeom>
            <a:avLst/>
            <a:gdLst>
              <a:gd name="connsiteX0" fmla="*/ 0 w 1244115"/>
              <a:gd name="connsiteY0" fmla="*/ 448056 h 475488"/>
              <a:gd name="connsiteX1" fmla="*/ 0 w 1244115"/>
              <a:gd name="connsiteY1" fmla="*/ 448056 h 475488"/>
              <a:gd name="connsiteX2" fmla="*/ 64008 w 1244115"/>
              <a:gd name="connsiteY2" fmla="*/ 365760 h 475488"/>
              <a:gd name="connsiteX3" fmla="*/ 82296 w 1244115"/>
              <a:gd name="connsiteY3" fmla="*/ 310896 h 475488"/>
              <a:gd name="connsiteX4" fmla="*/ 91440 w 1244115"/>
              <a:gd name="connsiteY4" fmla="*/ 283464 h 475488"/>
              <a:gd name="connsiteX5" fmla="*/ 109728 w 1244115"/>
              <a:gd name="connsiteY5" fmla="*/ 256032 h 475488"/>
              <a:gd name="connsiteX6" fmla="*/ 128016 w 1244115"/>
              <a:gd name="connsiteY6" fmla="*/ 201168 h 475488"/>
              <a:gd name="connsiteX7" fmla="*/ 137160 w 1244115"/>
              <a:gd name="connsiteY7" fmla="*/ 173736 h 475488"/>
              <a:gd name="connsiteX8" fmla="*/ 173736 w 1244115"/>
              <a:gd name="connsiteY8" fmla="*/ 118872 h 475488"/>
              <a:gd name="connsiteX9" fmla="*/ 192024 w 1244115"/>
              <a:gd name="connsiteY9" fmla="*/ 91440 h 475488"/>
              <a:gd name="connsiteX10" fmla="*/ 246888 w 1244115"/>
              <a:gd name="connsiteY10" fmla="*/ 54864 h 475488"/>
              <a:gd name="connsiteX11" fmla="*/ 283464 w 1244115"/>
              <a:gd name="connsiteY11" fmla="*/ 64008 h 475488"/>
              <a:gd name="connsiteX12" fmla="*/ 310896 w 1244115"/>
              <a:gd name="connsiteY12" fmla="*/ 91440 h 475488"/>
              <a:gd name="connsiteX13" fmla="*/ 356616 w 1244115"/>
              <a:gd name="connsiteY13" fmla="*/ 173736 h 475488"/>
              <a:gd name="connsiteX14" fmla="*/ 420624 w 1244115"/>
              <a:gd name="connsiteY14" fmla="*/ 201168 h 475488"/>
              <a:gd name="connsiteX15" fmla="*/ 475488 w 1244115"/>
              <a:gd name="connsiteY15" fmla="*/ 182880 h 475488"/>
              <a:gd name="connsiteX16" fmla="*/ 576072 w 1244115"/>
              <a:gd name="connsiteY16" fmla="*/ 91440 h 475488"/>
              <a:gd name="connsiteX17" fmla="*/ 640080 w 1244115"/>
              <a:gd name="connsiteY17" fmla="*/ 9144 h 475488"/>
              <a:gd name="connsiteX18" fmla="*/ 667512 w 1244115"/>
              <a:gd name="connsiteY18" fmla="*/ 0 h 475488"/>
              <a:gd name="connsiteX19" fmla="*/ 685800 w 1244115"/>
              <a:gd name="connsiteY19" fmla="*/ 36576 h 475488"/>
              <a:gd name="connsiteX20" fmla="*/ 731520 w 1244115"/>
              <a:gd name="connsiteY20" fmla="*/ 118872 h 475488"/>
              <a:gd name="connsiteX21" fmla="*/ 740664 w 1244115"/>
              <a:gd name="connsiteY21" fmla="*/ 146304 h 475488"/>
              <a:gd name="connsiteX22" fmla="*/ 749808 w 1244115"/>
              <a:gd name="connsiteY22" fmla="*/ 182880 h 475488"/>
              <a:gd name="connsiteX23" fmla="*/ 804672 w 1244115"/>
              <a:gd name="connsiteY23" fmla="*/ 210312 h 475488"/>
              <a:gd name="connsiteX24" fmla="*/ 905256 w 1244115"/>
              <a:gd name="connsiteY24" fmla="*/ 192024 h 475488"/>
              <a:gd name="connsiteX25" fmla="*/ 960120 w 1244115"/>
              <a:gd name="connsiteY25" fmla="*/ 155448 h 475488"/>
              <a:gd name="connsiteX26" fmla="*/ 996696 w 1244115"/>
              <a:gd name="connsiteY26" fmla="*/ 164592 h 475488"/>
              <a:gd name="connsiteX27" fmla="*/ 1014984 w 1244115"/>
              <a:gd name="connsiteY27" fmla="*/ 219456 h 475488"/>
              <a:gd name="connsiteX28" fmla="*/ 1024128 w 1244115"/>
              <a:gd name="connsiteY28" fmla="*/ 301752 h 475488"/>
              <a:gd name="connsiteX29" fmla="*/ 1033272 w 1244115"/>
              <a:gd name="connsiteY29" fmla="*/ 329184 h 475488"/>
              <a:gd name="connsiteX30" fmla="*/ 1188720 w 1244115"/>
              <a:gd name="connsiteY30" fmla="*/ 338328 h 475488"/>
              <a:gd name="connsiteX31" fmla="*/ 1197864 w 1244115"/>
              <a:gd name="connsiteY31" fmla="*/ 365760 h 475488"/>
              <a:gd name="connsiteX32" fmla="*/ 1216152 w 1244115"/>
              <a:gd name="connsiteY32" fmla="*/ 402336 h 475488"/>
              <a:gd name="connsiteX33" fmla="*/ 1243584 w 1244115"/>
              <a:gd name="connsiteY33" fmla="*/ 457200 h 475488"/>
              <a:gd name="connsiteX34" fmla="*/ 1243584 w 1244115"/>
              <a:gd name="connsiteY34" fmla="*/ 475488 h 475488"/>
              <a:gd name="connsiteX35" fmla="*/ 0 w 1244115"/>
              <a:gd name="connsiteY35" fmla="*/ 448056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44115" h="475488">
                <a:moveTo>
                  <a:pt x="0" y="448056"/>
                </a:moveTo>
                <a:lnTo>
                  <a:pt x="0" y="448056"/>
                </a:lnTo>
                <a:cubicBezTo>
                  <a:pt x="21336" y="420624"/>
                  <a:pt x="46128" y="395560"/>
                  <a:pt x="64008" y="365760"/>
                </a:cubicBezTo>
                <a:cubicBezTo>
                  <a:pt x="73926" y="349230"/>
                  <a:pt x="76200" y="329184"/>
                  <a:pt x="82296" y="310896"/>
                </a:cubicBezTo>
                <a:cubicBezTo>
                  <a:pt x="85344" y="301752"/>
                  <a:pt x="86093" y="291484"/>
                  <a:pt x="91440" y="283464"/>
                </a:cubicBezTo>
                <a:cubicBezTo>
                  <a:pt x="97536" y="274320"/>
                  <a:pt x="105265" y="266075"/>
                  <a:pt x="109728" y="256032"/>
                </a:cubicBezTo>
                <a:cubicBezTo>
                  <a:pt x="117557" y="238416"/>
                  <a:pt x="121920" y="219456"/>
                  <a:pt x="128016" y="201168"/>
                </a:cubicBezTo>
                <a:cubicBezTo>
                  <a:pt x="131064" y="192024"/>
                  <a:pt x="131813" y="181756"/>
                  <a:pt x="137160" y="173736"/>
                </a:cubicBezTo>
                <a:lnTo>
                  <a:pt x="173736" y="118872"/>
                </a:lnTo>
                <a:cubicBezTo>
                  <a:pt x="179832" y="109728"/>
                  <a:pt x="182880" y="97536"/>
                  <a:pt x="192024" y="91440"/>
                </a:cubicBezTo>
                <a:lnTo>
                  <a:pt x="246888" y="54864"/>
                </a:lnTo>
                <a:cubicBezTo>
                  <a:pt x="259080" y="57912"/>
                  <a:pt x="272553" y="57773"/>
                  <a:pt x="283464" y="64008"/>
                </a:cubicBezTo>
                <a:cubicBezTo>
                  <a:pt x="294692" y="70424"/>
                  <a:pt x="303723" y="80680"/>
                  <a:pt x="310896" y="91440"/>
                </a:cubicBezTo>
                <a:cubicBezTo>
                  <a:pt x="337576" y="131461"/>
                  <a:pt x="290554" y="129695"/>
                  <a:pt x="356616" y="173736"/>
                </a:cubicBezTo>
                <a:cubicBezTo>
                  <a:pt x="394505" y="198995"/>
                  <a:pt x="373386" y="189359"/>
                  <a:pt x="420624" y="201168"/>
                </a:cubicBezTo>
                <a:cubicBezTo>
                  <a:pt x="438912" y="195072"/>
                  <a:pt x="458246" y="191501"/>
                  <a:pt x="475488" y="182880"/>
                </a:cubicBezTo>
                <a:cubicBezTo>
                  <a:pt x="502138" y="169555"/>
                  <a:pt x="568732" y="102450"/>
                  <a:pt x="576072" y="91440"/>
                </a:cubicBezTo>
                <a:cubicBezTo>
                  <a:pt x="590605" y="69641"/>
                  <a:pt x="614296" y="26334"/>
                  <a:pt x="640080" y="9144"/>
                </a:cubicBezTo>
                <a:cubicBezTo>
                  <a:pt x="648100" y="3797"/>
                  <a:pt x="658368" y="3048"/>
                  <a:pt x="667512" y="0"/>
                </a:cubicBezTo>
                <a:cubicBezTo>
                  <a:pt x="673608" y="12192"/>
                  <a:pt x="679180" y="24660"/>
                  <a:pt x="685800" y="36576"/>
                </a:cubicBezTo>
                <a:cubicBezTo>
                  <a:pt x="707477" y="75594"/>
                  <a:pt x="715077" y="80505"/>
                  <a:pt x="731520" y="118872"/>
                </a:cubicBezTo>
                <a:cubicBezTo>
                  <a:pt x="735317" y="127731"/>
                  <a:pt x="738016" y="137036"/>
                  <a:pt x="740664" y="146304"/>
                </a:cubicBezTo>
                <a:cubicBezTo>
                  <a:pt x="744116" y="158388"/>
                  <a:pt x="742837" y="172423"/>
                  <a:pt x="749808" y="182880"/>
                </a:cubicBezTo>
                <a:cubicBezTo>
                  <a:pt x="759937" y="198074"/>
                  <a:pt x="789024" y="205096"/>
                  <a:pt x="804672" y="210312"/>
                </a:cubicBezTo>
                <a:cubicBezTo>
                  <a:pt x="820614" y="208319"/>
                  <a:pt x="880702" y="205665"/>
                  <a:pt x="905256" y="192024"/>
                </a:cubicBezTo>
                <a:cubicBezTo>
                  <a:pt x="924469" y="181350"/>
                  <a:pt x="960120" y="155448"/>
                  <a:pt x="960120" y="155448"/>
                </a:cubicBezTo>
                <a:cubicBezTo>
                  <a:pt x="972312" y="158496"/>
                  <a:pt x="988517" y="155050"/>
                  <a:pt x="996696" y="164592"/>
                </a:cubicBezTo>
                <a:cubicBezTo>
                  <a:pt x="1009241" y="179228"/>
                  <a:pt x="1014984" y="219456"/>
                  <a:pt x="1014984" y="219456"/>
                </a:cubicBezTo>
                <a:cubicBezTo>
                  <a:pt x="1018032" y="246888"/>
                  <a:pt x="1019590" y="274527"/>
                  <a:pt x="1024128" y="301752"/>
                </a:cubicBezTo>
                <a:cubicBezTo>
                  <a:pt x="1025713" y="311259"/>
                  <a:pt x="1023863" y="327093"/>
                  <a:pt x="1033272" y="329184"/>
                </a:cubicBezTo>
                <a:cubicBezTo>
                  <a:pt x="1083942" y="340444"/>
                  <a:pt x="1136904" y="335280"/>
                  <a:pt x="1188720" y="338328"/>
                </a:cubicBezTo>
                <a:cubicBezTo>
                  <a:pt x="1191768" y="347472"/>
                  <a:pt x="1197864" y="356121"/>
                  <a:pt x="1197864" y="365760"/>
                </a:cubicBezTo>
                <a:cubicBezTo>
                  <a:pt x="1197864" y="406400"/>
                  <a:pt x="1167384" y="386080"/>
                  <a:pt x="1216152" y="402336"/>
                </a:cubicBezTo>
                <a:cubicBezTo>
                  <a:pt x="1231565" y="425455"/>
                  <a:pt x="1238176" y="430159"/>
                  <a:pt x="1243584" y="457200"/>
                </a:cubicBezTo>
                <a:cubicBezTo>
                  <a:pt x="1244780" y="463178"/>
                  <a:pt x="1243584" y="469392"/>
                  <a:pt x="1243584" y="475488"/>
                </a:cubicBezTo>
                <a:lnTo>
                  <a:pt x="0" y="44805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hord 69">
            <a:extLst>
              <a:ext uri="{FF2B5EF4-FFF2-40B4-BE49-F238E27FC236}">
                <a16:creationId xmlns:a16="http://schemas.microsoft.com/office/drawing/2014/main" id="{1DAFC55F-68B1-45ED-BFD0-1611F750A3CE}"/>
              </a:ext>
            </a:extLst>
          </p:cNvPr>
          <p:cNvSpPr/>
          <p:nvPr/>
        </p:nvSpPr>
        <p:spPr>
          <a:xfrm rot="6724331">
            <a:off x="835593" y="2262901"/>
            <a:ext cx="1352628" cy="1479482"/>
          </a:xfrm>
          <a:prstGeom prst="chor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hospitals and institutional settings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534E0CA8-3A6E-4916-BE40-CE5E509D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398" y="2178612"/>
            <a:ext cx="6172200" cy="33376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Coronavirus is frequently found</a:t>
            </a:r>
          </a:p>
          <a:p>
            <a:r>
              <a:rPr lang="en-US" dirty="0"/>
              <a:t>Much smaller numbers of viruses</a:t>
            </a:r>
          </a:p>
          <a:p>
            <a:r>
              <a:rPr lang="en-US" dirty="0"/>
              <a:t>Varying surfaces and conditions</a:t>
            </a:r>
          </a:p>
          <a:p>
            <a:r>
              <a:rPr lang="en-US" dirty="0"/>
              <a:t>Die and dehydrate in saliva</a:t>
            </a:r>
          </a:p>
          <a:p>
            <a:r>
              <a:rPr lang="en-US" dirty="0"/>
              <a:t>No growth on culture (0/92 swabs)</a:t>
            </a:r>
          </a:p>
          <a:p>
            <a:r>
              <a:rPr lang="en-US" dirty="0"/>
              <a:t>Not infective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2B8F94-4B41-4AEE-A7BB-1CBBBDE8F8F9}"/>
              </a:ext>
            </a:extLst>
          </p:cNvPr>
          <p:cNvSpPr/>
          <p:nvPr/>
        </p:nvSpPr>
        <p:spPr>
          <a:xfrm>
            <a:off x="1481105" y="296958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C1E46D9-AA60-4A81-A35C-07D6CA9E092B}"/>
              </a:ext>
            </a:extLst>
          </p:cNvPr>
          <p:cNvSpPr/>
          <p:nvPr/>
        </p:nvSpPr>
        <p:spPr>
          <a:xfrm>
            <a:off x="1971293" y="300264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5F71B1-9EA4-414F-834F-4DBF82E113A5}"/>
              </a:ext>
            </a:extLst>
          </p:cNvPr>
          <p:cNvSpPr/>
          <p:nvPr/>
        </p:nvSpPr>
        <p:spPr>
          <a:xfrm>
            <a:off x="1421669" y="266478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3F2C6-2509-42A4-859D-71E204522135}"/>
              </a:ext>
            </a:extLst>
          </p:cNvPr>
          <p:cNvSpPr/>
          <p:nvPr/>
        </p:nvSpPr>
        <p:spPr>
          <a:xfrm>
            <a:off x="1176041" y="285703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A9705A0-DDBF-447D-8F98-89E092F59958}"/>
              </a:ext>
            </a:extLst>
          </p:cNvPr>
          <p:cNvSpPr/>
          <p:nvPr/>
        </p:nvSpPr>
        <p:spPr>
          <a:xfrm>
            <a:off x="1808225" y="267867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C41D84C-6DC2-472F-9678-8535C6C613F0}"/>
              </a:ext>
            </a:extLst>
          </p:cNvPr>
          <p:cNvSpPr/>
          <p:nvPr/>
        </p:nvSpPr>
        <p:spPr>
          <a:xfrm>
            <a:off x="1203515" y="310017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A07EF6-2BDA-4859-B3CC-0E8EE54DD2CB}"/>
              </a:ext>
            </a:extLst>
          </p:cNvPr>
          <p:cNvSpPr/>
          <p:nvPr/>
        </p:nvSpPr>
        <p:spPr>
          <a:xfrm>
            <a:off x="631602" y="3292153"/>
            <a:ext cx="1772522" cy="15917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9D83C5-60F7-42AC-ABD6-0BBE8459DF78}"/>
              </a:ext>
            </a:extLst>
          </p:cNvPr>
          <p:cNvSpPr/>
          <p:nvPr/>
        </p:nvSpPr>
        <p:spPr>
          <a:xfrm>
            <a:off x="1009918" y="267426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DF07AA-6452-43AE-AE27-D0A3042E43B1}"/>
              </a:ext>
            </a:extLst>
          </p:cNvPr>
          <p:cNvSpPr/>
          <p:nvPr/>
        </p:nvSpPr>
        <p:spPr>
          <a:xfrm>
            <a:off x="3245099" y="3059866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3FF195-F965-4D19-BF9B-3513E3157F18}"/>
              </a:ext>
            </a:extLst>
          </p:cNvPr>
          <p:cNvSpPr/>
          <p:nvPr/>
        </p:nvSpPr>
        <p:spPr>
          <a:xfrm>
            <a:off x="3471866" y="3132763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F078C-9B1B-4305-8CB0-4D92D6DB72C4}"/>
              </a:ext>
            </a:extLst>
          </p:cNvPr>
          <p:cNvSpPr/>
          <p:nvPr/>
        </p:nvSpPr>
        <p:spPr>
          <a:xfrm>
            <a:off x="3047979" y="3105110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1D6467-3C4D-4808-B838-52352C87AC55}"/>
              </a:ext>
            </a:extLst>
          </p:cNvPr>
          <p:cNvSpPr/>
          <p:nvPr/>
        </p:nvSpPr>
        <p:spPr>
          <a:xfrm>
            <a:off x="2791711" y="3119419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14E1B9-66D8-47F1-8D65-4A95797B1E52}"/>
              </a:ext>
            </a:extLst>
          </p:cNvPr>
          <p:cNvSpPr/>
          <p:nvPr/>
        </p:nvSpPr>
        <p:spPr>
          <a:xfrm>
            <a:off x="2404123" y="3292153"/>
            <a:ext cx="1879336" cy="15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ADDA43-4086-4490-871D-0DAE8E53E12B}"/>
              </a:ext>
            </a:extLst>
          </p:cNvPr>
          <p:cNvSpPr/>
          <p:nvPr/>
        </p:nvSpPr>
        <p:spPr>
          <a:xfrm>
            <a:off x="996098" y="4356266"/>
            <a:ext cx="3168890" cy="18094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01CE90-A60C-4E24-BCA3-C94636F4A954}"/>
              </a:ext>
            </a:extLst>
          </p:cNvPr>
          <p:cNvSpPr/>
          <p:nvPr/>
        </p:nvSpPr>
        <p:spPr>
          <a:xfrm>
            <a:off x="3224815" y="4933486"/>
            <a:ext cx="118872" cy="11887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A342DF-04E7-4AF6-8984-D132F14DE665}"/>
              </a:ext>
            </a:extLst>
          </p:cNvPr>
          <p:cNvSpPr/>
          <p:nvPr/>
        </p:nvSpPr>
        <p:spPr>
          <a:xfrm>
            <a:off x="2647084" y="5278555"/>
            <a:ext cx="118872" cy="11887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0D0437-5EC9-4680-B1D0-45D15AB2D3BC}"/>
              </a:ext>
            </a:extLst>
          </p:cNvPr>
          <p:cNvSpPr/>
          <p:nvPr/>
        </p:nvSpPr>
        <p:spPr>
          <a:xfrm>
            <a:off x="2000923" y="5397427"/>
            <a:ext cx="118872" cy="11887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21F1CF-2827-44EC-9E51-CDB2346756CD}"/>
              </a:ext>
            </a:extLst>
          </p:cNvPr>
          <p:cNvSpPr/>
          <p:nvPr/>
        </p:nvSpPr>
        <p:spPr>
          <a:xfrm>
            <a:off x="1476741" y="5042165"/>
            <a:ext cx="118872" cy="11887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83ABB2A-E3D1-4D05-85D6-436016D43485}"/>
              </a:ext>
            </a:extLst>
          </p:cNvPr>
          <p:cNvCxnSpPr/>
          <p:nvPr/>
        </p:nvCxnSpPr>
        <p:spPr>
          <a:xfrm>
            <a:off x="955895" y="4365249"/>
            <a:ext cx="3209093" cy="18094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38FC464-20CF-4D55-98D5-43EA30680E01}"/>
              </a:ext>
            </a:extLst>
          </p:cNvPr>
          <p:cNvCxnSpPr>
            <a:cxnSpLocks/>
          </p:cNvCxnSpPr>
          <p:nvPr/>
        </p:nvCxnSpPr>
        <p:spPr>
          <a:xfrm flipH="1">
            <a:off x="1033544" y="4365249"/>
            <a:ext cx="3100594" cy="1800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D69F7A-995E-47C4-988E-C1FBA3CE3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8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79"/>
    </mc:Choice>
    <mc:Fallback>
      <p:transition spd="slow" advTm="8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155CFDA-3A49-4610-9223-0F88792A99C5}"/>
              </a:ext>
            </a:extLst>
          </p:cNvPr>
          <p:cNvSpPr/>
          <p:nvPr/>
        </p:nvSpPr>
        <p:spPr>
          <a:xfrm>
            <a:off x="6135623" y="905256"/>
            <a:ext cx="1244115" cy="475488"/>
          </a:xfrm>
          <a:custGeom>
            <a:avLst/>
            <a:gdLst>
              <a:gd name="connsiteX0" fmla="*/ 0 w 1244115"/>
              <a:gd name="connsiteY0" fmla="*/ 448056 h 475488"/>
              <a:gd name="connsiteX1" fmla="*/ 0 w 1244115"/>
              <a:gd name="connsiteY1" fmla="*/ 448056 h 475488"/>
              <a:gd name="connsiteX2" fmla="*/ 64008 w 1244115"/>
              <a:gd name="connsiteY2" fmla="*/ 365760 h 475488"/>
              <a:gd name="connsiteX3" fmla="*/ 82296 w 1244115"/>
              <a:gd name="connsiteY3" fmla="*/ 310896 h 475488"/>
              <a:gd name="connsiteX4" fmla="*/ 91440 w 1244115"/>
              <a:gd name="connsiteY4" fmla="*/ 283464 h 475488"/>
              <a:gd name="connsiteX5" fmla="*/ 109728 w 1244115"/>
              <a:gd name="connsiteY5" fmla="*/ 256032 h 475488"/>
              <a:gd name="connsiteX6" fmla="*/ 128016 w 1244115"/>
              <a:gd name="connsiteY6" fmla="*/ 201168 h 475488"/>
              <a:gd name="connsiteX7" fmla="*/ 137160 w 1244115"/>
              <a:gd name="connsiteY7" fmla="*/ 173736 h 475488"/>
              <a:gd name="connsiteX8" fmla="*/ 173736 w 1244115"/>
              <a:gd name="connsiteY8" fmla="*/ 118872 h 475488"/>
              <a:gd name="connsiteX9" fmla="*/ 192024 w 1244115"/>
              <a:gd name="connsiteY9" fmla="*/ 91440 h 475488"/>
              <a:gd name="connsiteX10" fmla="*/ 246888 w 1244115"/>
              <a:gd name="connsiteY10" fmla="*/ 54864 h 475488"/>
              <a:gd name="connsiteX11" fmla="*/ 283464 w 1244115"/>
              <a:gd name="connsiteY11" fmla="*/ 64008 h 475488"/>
              <a:gd name="connsiteX12" fmla="*/ 310896 w 1244115"/>
              <a:gd name="connsiteY12" fmla="*/ 91440 h 475488"/>
              <a:gd name="connsiteX13" fmla="*/ 356616 w 1244115"/>
              <a:gd name="connsiteY13" fmla="*/ 173736 h 475488"/>
              <a:gd name="connsiteX14" fmla="*/ 420624 w 1244115"/>
              <a:gd name="connsiteY14" fmla="*/ 201168 h 475488"/>
              <a:gd name="connsiteX15" fmla="*/ 475488 w 1244115"/>
              <a:gd name="connsiteY15" fmla="*/ 182880 h 475488"/>
              <a:gd name="connsiteX16" fmla="*/ 576072 w 1244115"/>
              <a:gd name="connsiteY16" fmla="*/ 91440 h 475488"/>
              <a:gd name="connsiteX17" fmla="*/ 640080 w 1244115"/>
              <a:gd name="connsiteY17" fmla="*/ 9144 h 475488"/>
              <a:gd name="connsiteX18" fmla="*/ 667512 w 1244115"/>
              <a:gd name="connsiteY18" fmla="*/ 0 h 475488"/>
              <a:gd name="connsiteX19" fmla="*/ 685800 w 1244115"/>
              <a:gd name="connsiteY19" fmla="*/ 36576 h 475488"/>
              <a:gd name="connsiteX20" fmla="*/ 731520 w 1244115"/>
              <a:gd name="connsiteY20" fmla="*/ 118872 h 475488"/>
              <a:gd name="connsiteX21" fmla="*/ 740664 w 1244115"/>
              <a:gd name="connsiteY21" fmla="*/ 146304 h 475488"/>
              <a:gd name="connsiteX22" fmla="*/ 749808 w 1244115"/>
              <a:gd name="connsiteY22" fmla="*/ 182880 h 475488"/>
              <a:gd name="connsiteX23" fmla="*/ 804672 w 1244115"/>
              <a:gd name="connsiteY23" fmla="*/ 210312 h 475488"/>
              <a:gd name="connsiteX24" fmla="*/ 905256 w 1244115"/>
              <a:gd name="connsiteY24" fmla="*/ 192024 h 475488"/>
              <a:gd name="connsiteX25" fmla="*/ 960120 w 1244115"/>
              <a:gd name="connsiteY25" fmla="*/ 155448 h 475488"/>
              <a:gd name="connsiteX26" fmla="*/ 996696 w 1244115"/>
              <a:gd name="connsiteY26" fmla="*/ 164592 h 475488"/>
              <a:gd name="connsiteX27" fmla="*/ 1014984 w 1244115"/>
              <a:gd name="connsiteY27" fmla="*/ 219456 h 475488"/>
              <a:gd name="connsiteX28" fmla="*/ 1024128 w 1244115"/>
              <a:gd name="connsiteY28" fmla="*/ 301752 h 475488"/>
              <a:gd name="connsiteX29" fmla="*/ 1033272 w 1244115"/>
              <a:gd name="connsiteY29" fmla="*/ 329184 h 475488"/>
              <a:gd name="connsiteX30" fmla="*/ 1188720 w 1244115"/>
              <a:gd name="connsiteY30" fmla="*/ 338328 h 475488"/>
              <a:gd name="connsiteX31" fmla="*/ 1197864 w 1244115"/>
              <a:gd name="connsiteY31" fmla="*/ 365760 h 475488"/>
              <a:gd name="connsiteX32" fmla="*/ 1216152 w 1244115"/>
              <a:gd name="connsiteY32" fmla="*/ 402336 h 475488"/>
              <a:gd name="connsiteX33" fmla="*/ 1243584 w 1244115"/>
              <a:gd name="connsiteY33" fmla="*/ 457200 h 475488"/>
              <a:gd name="connsiteX34" fmla="*/ 1243584 w 1244115"/>
              <a:gd name="connsiteY34" fmla="*/ 475488 h 475488"/>
              <a:gd name="connsiteX35" fmla="*/ 0 w 1244115"/>
              <a:gd name="connsiteY35" fmla="*/ 448056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44115" h="475488">
                <a:moveTo>
                  <a:pt x="0" y="448056"/>
                </a:moveTo>
                <a:lnTo>
                  <a:pt x="0" y="448056"/>
                </a:lnTo>
                <a:cubicBezTo>
                  <a:pt x="21336" y="420624"/>
                  <a:pt x="46128" y="395560"/>
                  <a:pt x="64008" y="365760"/>
                </a:cubicBezTo>
                <a:cubicBezTo>
                  <a:pt x="73926" y="349230"/>
                  <a:pt x="76200" y="329184"/>
                  <a:pt x="82296" y="310896"/>
                </a:cubicBezTo>
                <a:cubicBezTo>
                  <a:pt x="85344" y="301752"/>
                  <a:pt x="86093" y="291484"/>
                  <a:pt x="91440" y="283464"/>
                </a:cubicBezTo>
                <a:cubicBezTo>
                  <a:pt x="97536" y="274320"/>
                  <a:pt x="105265" y="266075"/>
                  <a:pt x="109728" y="256032"/>
                </a:cubicBezTo>
                <a:cubicBezTo>
                  <a:pt x="117557" y="238416"/>
                  <a:pt x="121920" y="219456"/>
                  <a:pt x="128016" y="201168"/>
                </a:cubicBezTo>
                <a:cubicBezTo>
                  <a:pt x="131064" y="192024"/>
                  <a:pt x="131813" y="181756"/>
                  <a:pt x="137160" y="173736"/>
                </a:cubicBezTo>
                <a:lnTo>
                  <a:pt x="173736" y="118872"/>
                </a:lnTo>
                <a:cubicBezTo>
                  <a:pt x="179832" y="109728"/>
                  <a:pt x="182880" y="97536"/>
                  <a:pt x="192024" y="91440"/>
                </a:cubicBezTo>
                <a:lnTo>
                  <a:pt x="246888" y="54864"/>
                </a:lnTo>
                <a:cubicBezTo>
                  <a:pt x="259080" y="57912"/>
                  <a:pt x="272553" y="57773"/>
                  <a:pt x="283464" y="64008"/>
                </a:cubicBezTo>
                <a:cubicBezTo>
                  <a:pt x="294692" y="70424"/>
                  <a:pt x="303723" y="80680"/>
                  <a:pt x="310896" y="91440"/>
                </a:cubicBezTo>
                <a:cubicBezTo>
                  <a:pt x="337576" y="131461"/>
                  <a:pt x="290554" y="129695"/>
                  <a:pt x="356616" y="173736"/>
                </a:cubicBezTo>
                <a:cubicBezTo>
                  <a:pt x="394505" y="198995"/>
                  <a:pt x="373386" y="189359"/>
                  <a:pt x="420624" y="201168"/>
                </a:cubicBezTo>
                <a:cubicBezTo>
                  <a:pt x="438912" y="195072"/>
                  <a:pt x="458246" y="191501"/>
                  <a:pt x="475488" y="182880"/>
                </a:cubicBezTo>
                <a:cubicBezTo>
                  <a:pt x="502138" y="169555"/>
                  <a:pt x="568732" y="102450"/>
                  <a:pt x="576072" y="91440"/>
                </a:cubicBezTo>
                <a:cubicBezTo>
                  <a:pt x="590605" y="69641"/>
                  <a:pt x="614296" y="26334"/>
                  <a:pt x="640080" y="9144"/>
                </a:cubicBezTo>
                <a:cubicBezTo>
                  <a:pt x="648100" y="3797"/>
                  <a:pt x="658368" y="3048"/>
                  <a:pt x="667512" y="0"/>
                </a:cubicBezTo>
                <a:cubicBezTo>
                  <a:pt x="673608" y="12192"/>
                  <a:pt x="679180" y="24660"/>
                  <a:pt x="685800" y="36576"/>
                </a:cubicBezTo>
                <a:cubicBezTo>
                  <a:pt x="707477" y="75594"/>
                  <a:pt x="715077" y="80505"/>
                  <a:pt x="731520" y="118872"/>
                </a:cubicBezTo>
                <a:cubicBezTo>
                  <a:pt x="735317" y="127731"/>
                  <a:pt x="738016" y="137036"/>
                  <a:pt x="740664" y="146304"/>
                </a:cubicBezTo>
                <a:cubicBezTo>
                  <a:pt x="744116" y="158388"/>
                  <a:pt x="742837" y="172423"/>
                  <a:pt x="749808" y="182880"/>
                </a:cubicBezTo>
                <a:cubicBezTo>
                  <a:pt x="759937" y="198074"/>
                  <a:pt x="789024" y="205096"/>
                  <a:pt x="804672" y="210312"/>
                </a:cubicBezTo>
                <a:cubicBezTo>
                  <a:pt x="820614" y="208319"/>
                  <a:pt x="880702" y="205665"/>
                  <a:pt x="905256" y="192024"/>
                </a:cubicBezTo>
                <a:cubicBezTo>
                  <a:pt x="924469" y="181350"/>
                  <a:pt x="960120" y="155448"/>
                  <a:pt x="960120" y="155448"/>
                </a:cubicBezTo>
                <a:cubicBezTo>
                  <a:pt x="972312" y="158496"/>
                  <a:pt x="988517" y="155050"/>
                  <a:pt x="996696" y="164592"/>
                </a:cubicBezTo>
                <a:cubicBezTo>
                  <a:pt x="1009241" y="179228"/>
                  <a:pt x="1014984" y="219456"/>
                  <a:pt x="1014984" y="219456"/>
                </a:cubicBezTo>
                <a:cubicBezTo>
                  <a:pt x="1018032" y="246888"/>
                  <a:pt x="1019590" y="274527"/>
                  <a:pt x="1024128" y="301752"/>
                </a:cubicBezTo>
                <a:cubicBezTo>
                  <a:pt x="1025713" y="311259"/>
                  <a:pt x="1023863" y="327093"/>
                  <a:pt x="1033272" y="329184"/>
                </a:cubicBezTo>
                <a:cubicBezTo>
                  <a:pt x="1083942" y="340444"/>
                  <a:pt x="1136904" y="335280"/>
                  <a:pt x="1188720" y="338328"/>
                </a:cubicBezTo>
                <a:cubicBezTo>
                  <a:pt x="1191768" y="347472"/>
                  <a:pt x="1197864" y="356121"/>
                  <a:pt x="1197864" y="365760"/>
                </a:cubicBezTo>
                <a:cubicBezTo>
                  <a:pt x="1197864" y="406400"/>
                  <a:pt x="1167384" y="386080"/>
                  <a:pt x="1216152" y="402336"/>
                </a:cubicBezTo>
                <a:cubicBezTo>
                  <a:pt x="1231565" y="425455"/>
                  <a:pt x="1238176" y="430159"/>
                  <a:pt x="1243584" y="457200"/>
                </a:cubicBezTo>
                <a:cubicBezTo>
                  <a:pt x="1244780" y="463178"/>
                  <a:pt x="1243584" y="469392"/>
                  <a:pt x="1243584" y="475488"/>
                </a:cubicBezTo>
                <a:lnTo>
                  <a:pt x="0" y="44805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hord 69">
            <a:extLst>
              <a:ext uri="{FF2B5EF4-FFF2-40B4-BE49-F238E27FC236}">
                <a16:creationId xmlns:a16="http://schemas.microsoft.com/office/drawing/2014/main" id="{1DAFC55F-68B1-45ED-BFD0-1611F750A3CE}"/>
              </a:ext>
            </a:extLst>
          </p:cNvPr>
          <p:cNvSpPr/>
          <p:nvPr/>
        </p:nvSpPr>
        <p:spPr>
          <a:xfrm rot="6724331">
            <a:off x="4374320" y="342661"/>
            <a:ext cx="1352628" cy="1479482"/>
          </a:xfrm>
          <a:prstGeom prst="chor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308714" cy="2267712"/>
          </a:xfrm>
        </p:spPr>
        <p:txBody>
          <a:bodyPr/>
          <a:lstStyle/>
          <a:p>
            <a:r>
              <a:rPr lang="en-US" dirty="0"/>
              <a:t>The road from surface to infection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2B8F94-4B41-4AEE-A7BB-1CBBBDE8F8F9}"/>
              </a:ext>
            </a:extLst>
          </p:cNvPr>
          <p:cNvSpPr/>
          <p:nvPr/>
        </p:nvSpPr>
        <p:spPr>
          <a:xfrm>
            <a:off x="5019832" y="104934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C1E46D9-AA60-4A81-A35C-07D6CA9E092B}"/>
              </a:ext>
            </a:extLst>
          </p:cNvPr>
          <p:cNvSpPr/>
          <p:nvPr/>
        </p:nvSpPr>
        <p:spPr>
          <a:xfrm>
            <a:off x="5510020" y="108240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5F71B1-9EA4-414F-834F-4DBF82E113A5}"/>
              </a:ext>
            </a:extLst>
          </p:cNvPr>
          <p:cNvSpPr/>
          <p:nvPr/>
        </p:nvSpPr>
        <p:spPr>
          <a:xfrm>
            <a:off x="4960396" y="74454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B3F2C6-2509-42A4-859D-71E204522135}"/>
              </a:ext>
            </a:extLst>
          </p:cNvPr>
          <p:cNvSpPr/>
          <p:nvPr/>
        </p:nvSpPr>
        <p:spPr>
          <a:xfrm>
            <a:off x="4714768" y="93679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A9705A0-DDBF-447D-8F98-89E092F59958}"/>
              </a:ext>
            </a:extLst>
          </p:cNvPr>
          <p:cNvSpPr/>
          <p:nvPr/>
        </p:nvSpPr>
        <p:spPr>
          <a:xfrm>
            <a:off x="5346952" y="75843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C41D84C-6DC2-472F-9678-8535C6C613F0}"/>
              </a:ext>
            </a:extLst>
          </p:cNvPr>
          <p:cNvSpPr/>
          <p:nvPr/>
        </p:nvSpPr>
        <p:spPr>
          <a:xfrm>
            <a:off x="4742242" y="117993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7A07EF6-2BDA-4859-B3CC-0E8EE54DD2CB}"/>
              </a:ext>
            </a:extLst>
          </p:cNvPr>
          <p:cNvSpPr/>
          <p:nvPr/>
        </p:nvSpPr>
        <p:spPr>
          <a:xfrm>
            <a:off x="4170329" y="1371913"/>
            <a:ext cx="1772522" cy="15917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9D83C5-60F7-42AC-ABD6-0BBE8459DF78}"/>
              </a:ext>
            </a:extLst>
          </p:cNvPr>
          <p:cNvSpPr/>
          <p:nvPr/>
        </p:nvSpPr>
        <p:spPr>
          <a:xfrm>
            <a:off x="4548645" y="75402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DF07AA-6452-43AE-AE27-D0A3042E43B1}"/>
              </a:ext>
            </a:extLst>
          </p:cNvPr>
          <p:cNvSpPr/>
          <p:nvPr/>
        </p:nvSpPr>
        <p:spPr>
          <a:xfrm>
            <a:off x="6783826" y="1139626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3FF195-F965-4D19-BF9B-3513E3157F18}"/>
              </a:ext>
            </a:extLst>
          </p:cNvPr>
          <p:cNvSpPr/>
          <p:nvPr/>
        </p:nvSpPr>
        <p:spPr>
          <a:xfrm>
            <a:off x="7010593" y="1212523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F078C-9B1B-4305-8CB0-4D92D6DB72C4}"/>
              </a:ext>
            </a:extLst>
          </p:cNvPr>
          <p:cNvSpPr/>
          <p:nvPr/>
        </p:nvSpPr>
        <p:spPr>
          <a:xfrm>
            <a:off x="6586706" y="1184870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1D6467-3C4D-4808-B838-52352C87AC55}"/>
              </a:ext>
            </a:extLst>
          </p:cNvPr>
          <p:cNvSpPr/>
          <p:nvPr/>
        </p:nvSpPr>
        <p:spPr>
          <a:xfrm>
            <a:off x="6330438" y="1199179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14E1B9-66D8-47F1-8D65-4A95797B1E52}"/>
              </a:ext>
            </a:extLst>
          </p:cNvPr>
          <p:cNvSpPr/>
          <p:nvPr/>
        </p:nvSpPr>
        <p:spPr>
          <a:xfrm>
            <a:off x="5942850" y="1371913"/>
            <a:ext cx="1879336" cy="159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A6E38A-AED0-4A6F-A0B7-E5913FF687DF}"/>
              </a:ext>
            </a:extLst>
          </p:cNvPr>
          <p:cNvSpPr/>
          <p:nvPr/>
        </p:nvSpPr>
        <p:spPr>
          <a:xfrm>
            <a:off x="10257265" y="903045"/>
            <a:ext cx="1244115" cy="475488"/>
          </a:xfrm>
          <a:custGeom>
            <a:avLst/>
            <a:gdLst>
              <a:gd name="connsiteX0" fmla="*/ 0 w 1244115"/>
              <a:gd name="connsiteY0" fmla="*/ 448056 h 475488"/>
              <a:gd name="connsiteX1" fmla="*/ 0 w 1244115"/>
              <a:gd name="connsiteY1" fmla="*/ 448056 h 475488"/>
              <a:gd name="connsiteX2" fmla="*/ 64008 w 1244115"/>
              <a:gd name="connsiteY2" fmla="*/ 365760 h 475488"/>
              <a:gd name="connsiteX3" fmla="*/ 82296 w 1244115"/>
              <a:gd name="connsiteY3" fmla="*/ 310896 h 475488"/>
              <a:gd name="connsiteX4" fmla="*/ 91440 w 1244115"/>
              <a:gd name="connsiteY4" fmla="*/ 283464 h 475488"/>
              <a:gd name="connsiteX5" fmla="*/ 109728 w 1244115"/>
              <a:gd name="connsiteY5" fmla="*/ 256032 h 475488"/>
              <a:gd name="connsiteX6" fmla="*/ 128016 w 1244115"/>
              <a:gd name="connsiteY6" fmla="*/ 201168 h 475488"/>
              <a:gd name="connsiteX7" fmla="*/ 137160 w 1244115"/>
              <a:gd name="connsiteY7" fmla="*/ 173736 h 475488"/>
              <a:gd name="connsiteX8" fmla="*/ 173736 w 1244115"/>
              <a:gd name="connsiteY8" fmla="*/ 118872 h 475488"/>
              <a:gd name="connsiteX9" fmla="*/ 192024 w 1244115"/>
              <a:gd name="connsiteY9" fmla="*/ 91440 h 475488"/>
              <a:gd name="connsiteX10" fmla="*/ 246888 w 1244115"/>
              <a:gd name="connsiteY10" fmla="*/ 54864 h 475488"/>
              <a:gd name="connsiteX11" fmla="*/ 283464 w 1244115"/>
              <a:gd name="connsiteY11" fmla="*/ 64008 h 475488"/>
              <a:gd name="connsiteX12" fmla="*/ 310896 w 1244115"/>
              <a:gd name="connsiteY12" fmla="*/ 91440 h 475488"/>
              <a:gd name="connsiteX13" fmla="*/ 356616 w 1244115"/>
              <a:gd name="connsiteY13" fmla="*/ 173736 h 475488"/>
              <a:gd name="connsiteX14" fmla="*/ 420624 w 1244115"/>
              <a:gd name="connsiteY14" fmla="*/ 201168 h 475488"/>
              <a:gd name="connsiteX15" fmla="*/ 475488 w 1244115"/>
              <a:gd name="connsiteY15" fmla="*/ 182880 h 475488"/>
              <a:gd name="connsiteX16" fmla="*/ 576072 w 1244115"/>
              <a:gd name="connsiteY16" fmla="*/ 91440 h 475488"/>
              <a:gd name="connsiteX17" fmla="*/ 640080 w 1244115"/>
              <a:gd name="connsiteY17" fmla="*/ 9144 h 475488"/>
              <a:gd name="connsiteX18" fmla="*/ 667512 w 1244115"/>
              <a:gd name="connsiteY18" fmla="*/ 0 h 475488"/>
              <a:gd name="connsiteX19" fmla="*/ 685800 w 1244115"/>
              <a:gd name="connsiteY19" fmla="*/ 36576 h 475488"/>
              <a:gd name="connsiteX20" fmla="*/ 731520 w 1244115"/>
              <a:gd name="connsiteY20" fmla="*/ 118872 h 475488"/>
              <a:gd name="connsiteX21" fmla="*/ 740664 w 1244115"/>
              <a:gd name="connsiteY21" fmla="*/ 146304 h 475488"/>
              <a:gd name="connsiteX22" fmla="*/ 749808 w 1244115"/>
              <a:gd name="connsiteY22" fmla="*/ 182880 h 475488"/>
              <a:gd name="connsiteX23" fmla="*/ 804672 w 1244115"/>
              <a:gd name="connsiteY23" fmla="*/ 210312 h 475488"/>
              <a:gd name="connsiteX24" fmla="*/ 905256 w 1244115"/>
              <a:gd name="connsiteY24" fmla="*/ 192024 h 475488"/>
              <a:gd name="connsiteX25" fmla="*/ 960120 w 1244115"/>
              <a:gd name="connsiteY25" fmla="*/ 155448 h 475488"/>
              <a:gd name="connsiteX26" fmla="*/ 996696 w 1244115"/>
              <a:gd name="connsiteY26" fmla="*/ 164592 h 475488"/>
              <a:gd name="connsiteX27" fmla="*/ 1014984 w 1244115"/>
              <a:gd name="connsiteY27" fmla="*/ 219456 h 475488"/>
              <a:gd name="connsiteX28" fmla="*/ 1024128 w 1244115"/>
              <a:gd name="connsiteY28" fmla="*/ 301752 h 475488"/>
              <a:gd name="connsiteX29" fmla="*/ 1033272 w 1244115"/>
              <a:gd name="connsiteY29" fmla="*/ 329184 h 475488"/>
              <a:gd name="connsiteX30" fmla="*/ 1188720 w 1244115"/>
              <a:gd name="connsiteY30" fmla="*/ 338328 h 475488"/>
              <a:gd name="connsiteX31" fmla="*/ 1197864 w 1244115"/>
              <a:gd name="connsiteY31" fmla="*/ 365760 h 475488"/>
              <a:gd name="connsiteX32" fmla="*/ 1216152 w 1244115"/>
              <a:gd name="connsiteY32" fmla="*/ 402336 h 475488"/>
              <a:gd name="connsiteX33" fmla="*/ 1243584 w 1244115"/>
              <a:gd name="connsiteY33" fmla="*/ 457200 h 475488"/>
              <a:gd name="connsiteX34" fmla="*/ 1243584 w 1244115"/>
              <a:gd name="connsiteY34" fmla="*/ 475488 h 475488"/>
              <a:gd name="connsiteX35" fmla="*/ 0 w 1244115"/>
              <a:gd name="connsiteY35" fmla="*/ 448056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44115" h="475488">
                <a:moveTo>
                  <a:pt x="0" y="448056"/>
                </a:moveTo>
                <a:lnTo>
                  <a:pt x="0" y="448056"/>
                </a:lnTo>
                <a:cubicBezTo>
                  <a:pt x="21336" y="420624"/>
                  <a:pt x="46128" y="395560"/>
                  <a:pt x="64008" y="365760"/>
                </a:cubicBezTo>
                <a:cubicBezTo>
                  <a:pt x="73926" y="349230"/>
                  <a:pt x="76200" y="329184"/>
                  <a:pt x="82296" y="310896"/>
                </a:cubicBezTo>
                <a:cubicBezTo>
                  <a:pt x="85344" y="301752"/>
                  <a:pt x="86093" y="291484"/>
                  <a:pt x="91440" y="283464"/>
                </a:cubicBezTo>
                <a:cubicBezTo>
                  <a:pt x="97536" y="274320"/>
                  <a:pt x="105265" y="266075"/>
                  <a:pt x="109728" y="256032"/>
                </a:cubicBezTo>
                <a:cubicBezTo>
                  <a:pt x="117557" y="238416"/>
                  <a:pt x="121920" y="219456"/>
                  <a:pt x="128016" y="201168"/>
                </a:cubicBezTo>
                <a:cubicBezTo>
                  <a:pt x="131064" y="192024"/>
                  <a:pt x="131813" y="181756"/>
                  <a:pt x="137160" y="173736"/>
                </a:cubicBezTo>
                <a:lnTo>
                  <a:pt x="173736" y="118872"/>
                </a:lnTo>
                <a:cubicBezTo>
                  <a:pt x="179832" y="109728"/>
                  <a:pt x="182880" y="97536"/>
                  <a:pt x="192024" y="91440"/>
                </a:cubicBezTo>
                <a:lnTo>
                  <a:pt x="246888" y="54864"/>
                </a:lnTo>
                <a:cubicBezTo>
                  <a:pt x="259080" y="57912"/>
                  <a:pt x="272553" y="57773"/>
                  <a:pt x="283464" y="64008"/>
                </a:cubicBezTo>
                <a:cubicBezTo>
                  <a:pt x="294692" y="70424"/>
                  <a:pt x="303723" y="80680"/>
                  <a:pt x="310896" y="91440"/>
                </a:cubicBezTo>
                <a:cubicBezTo>
                  <a:pt x="337576" y="131461"/>
                  <a:pt x="290554" y="129695"/>
                  <a:pt x="356616" y="173736"/>
                </a:cubicBezTo>
                <a:cubicBezTo>
                  <a:pt x="394505" y="198995"/>
                  <a:pt x="373386" y="189359"/>
                  <a:pt x="420624" y="201168"/>
                </a:cubicBezTo>
                <a:cubicBezTo>
                  <a:pt x="438912" y="195072"/>
                  <a:pt x="458246" y="191501"/>
                  <a:pt x="475488" y="182880"/>
                </a:cubicBezTo>
                <a:cubicBezTo>
                  <a:pt x="502138" y="169555"/>
                  <a:pt x="568732" y="102450"/>
                  <a:pt x="576072" y="91440"/>
                </a:cubicBezTo>
                <a:cubicBezTo>
                  <a:pt x="590605" y="69641"/>
                  <a:pt x="614296" y="26334"/>
                  <a:pt x="640080" y="9144"/>
                </a:cubicBezTo>
                <a:cubicBezTo>
                  <a:pt x="648100" y="3797"/>
                  <a:pt x="658368" y="3048"/>
                  <a:pt x="667512" y="0"/>
                </a:cubicBezTo>
                <a:cubicBezTo>
                  <a:pt x="673608" y="12192"/>
                  <a:pt x="679180" y="24660"/>
                  <a:pt x="685800" y="36576"/>
                </a:cubicBezTo>
                <a:cubicBezTo>
                  <a:pt x="707477" y="75594"/>
                  <a:pt x="715077" y="80505"/>
                  <a:pt x="731520" y="118872"/>
                </a:cubicBezTo>
                <a:cubicBezTo>
                  <a:pt x="735317" y="127731"/>
                  <a:pt x="738016" y="137036"/>
                  <a:pt x="740664" y="146304"/>
                </a:cubicBezTo>
                <a:cubicBezTo>
                  <a:pt x="744116" y="158388"/>
                  <a:pt x="742837" y="172423"/>
                  <a:pt x="749808" y="182880"/>
                </a:cubicBezTo>
                <a:cubicBezTo>
                  <a:pt x="759937" y="198074"/>
                  <a:pt x="789024" y="205096"/>
                  <a:pt x="804672" y="210312"/>
                </a:cubicBezTo>
                <a:cubicBezTo>
                  <a:pt x="820614" y="208319"/>
                  <a:pt x="880702" y="205665"/>
                  <a:pt x="905256" y="192024"/>
                </a:cubicBezTo>
                <a:cubicBezTo>
                  <a:pt x="924469" y="181350"/>
                  <a:pt x="960120" y="155448"/>
                  <a:pt x="960120" y="155448"/>
                </a:cubicBezTo>
                <a:cubicBezTo>
                  <a:pt x="972312" y="158496"/>
                  <a:pt x="988517" y="155050"/>
                  <a:pt x="996696" y="164592"/>
                </a:cubicBezTo>
                <a:cubicBezTo>
                  <a:pt x="1009241" y="179228"/>
                  <a:pt x="1014984" y="219456"/>
                  <a:pt x="1014984" y="219456"/>
                </a:cubicBezTo>
                <a:cubicBezTo>
                  <a:pt x="1018032" y="246888"/>
                  <a:pt x="1019590" y="274527"/>
                  <a:pt x="1024128" y="301752"/>
                </a:cubicBezTo>
                <a:cubicBezTo>
                  <a:pt x="1025713" y="311259"/>
                  <a:pt x="1023863" y="327093"/>
                  <a:pt x="1033272" y="329184"/>
                </a:cubicBezTo>
                <a:cubicBezTo>
                  <a:pt x="1083942" y="340444"/>
                  <a:pt x="1136904" y="335280"/>
                  <a:pt x="1188720" y="338328"/>
                </a:cubicBezTo>
                <a:cubicBezTo>
                  <a:pt x="1191768" y="347472"/>
                  <a:pt x="1197864" y="356121"/>
                  <a:pt x="1197864" y="365760"/>
                </a:cubicBezTo>
                <a:cubicBezTo>
                  <a:pt x="1197864" y="406400"/>
                  <a:pt x="1167384" y="386080"/>
                  <a:pt x="1216152" y="402336"/>
                </a:cubicBezTo>
                <a:cubicBezTo>
                  <a:pt x="1231565" y="425455"/>
                  <a:pt x="1238176" y="430159"/>
                  <a:pt x="1243584" y="457200"/>
                </a:cubicBezTo>
                <a:cubicBezTo>
                  <a:pt x="1244780" y="463178"/>
                  <a:pt x="1243584" y="469392"/>
                  <a:pt x="1243584" y="475488"/>
                </a:cubicBezTo>
                <a:lnTo>
                  <a:pt x="0" y="44805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54362759-1050-4D2F-9ABB-A530F11BBEFB}"/>
              </a:ext>
            </a:extLst>
          </p:cNvPr>
          <p:cNvSpPr/>
          <p:nvPr/>
        </p:nvSpPr>
        <p:spPr>
          <a:xfrm rot="6724331">
            <a:off x="8495962" y="340450"/>
            <a:ext cx="1352628" cy="1479482"/>
          </a:xfrm>
          <a:prstGeom prst="chor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3CE213-E83F-4C85-963F-E3A4EFA575CC}"/>
              </a:ext>
            </a:extLst>
          </p:cNvPr>
          <p:cNvSpPr/>
          <p:nvPr/>
        </p:nvSpPr>
        <p:spPr>
          <a:xfrm>
            <a:off x="9141474" y="104713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A69480-D017-44F8-8061-73C94F1AF618}"/>
              </a:ext>
            </a:extLst>
          </p:cNvPr>
          <p:cNvSpPr/>
          <p:nvPr/>
        </p:nvSpPr>
        <p:spPr>
          <a:xfrm>
            <a:off x="9631662" y="108019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B994FC-6D0D-4146-9EFB-F438440FB78F}"/>
              </a:ext>
            </a:extLst>
          </p:cNvPr>
          <p:cNvSpPr/>
          <p:nvPr/>
        </p:nvSpPr>
        <p:spPr>
          <a:xfrm>
            <a:off x="9082038" y="74233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A8C44B-948E-49BE-A91E-D0A92737A08F}"/>
              </a:ext>
            </a:extLst>
          </p:cNvPr>
          <p:cNvSpPr/>
          <p:nvPr/>
        </p:nvSpPr>
        <p:spPr>
          <a:xfrm>
            <a:off x="8836410" y="93458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B8D7FE-65AE-4C7B-97F6-958CC6D446D0}"/>
              </a:ext>
            </a:extLst>
          </p:cNvPr>
          <p:cNvSpPr/>
          <p:nvPr/>
        </p:nvSpPr>
        <p:spPr>
          <a:xfrm>
            <a:off x="9468594" y="75622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068EE3-9F7F-4E23-96BD-CF4E3930C141}"/>
              </a:ext>
            </a:extLst>
          </p:cNvPr>
          <p:cNvSpPr/>
          <p:nvPr/>
        </p:nvSpPr>
        <p:spPr>
          <a:xfrm>
            <a:off x="8863884" y="117772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285FF3-F0F7-44AF-9F80-59A72DFEA5EF}"/>
              </a:ext>
            </a:extLst>
          </p:cNvPr>
          <p:cNvSpPr/>
          <p:nvPr/>
        </p:nvSpPr>
        <p:spPr>
          <a:xfrm>
            <a:off x="8670287" y="75181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600931-B292-4E56-BF0F-E783C7BC3C2F}"/>
              </a:ext>
            </a:extLst>
          </p:cNvPr>
          <p:cNvSpPr/>
          <p:nvPr/>
        </p:nvSpPr>
        <p:spPr>
          <a:xfrm>
            <a:off x="10905468" y="1137415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0983B4-0493-4EF5-AC0F-C77B0EE61B34}"/>
              </a:ext>
            </a:extLst>
          </p:cNvPr>
          <p:cNvSpPr/>
          <p:nvPr/>
        </p:nvSpPr>
        <p:spPr>
          <a:xfrm>
            <a:off x="11132235" y="1210312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CF5E8E-A4FA-44BF-B6C6-9976D327383E}"/>
              </a:ext>
            </a:extLst>
          </p:cNvPr>
          <p:cNvSpPr/>
          <p:nvPr/>
        </p:nvSpPr>
        <p:spPr>
          <a:xfrm>
            <a:off x="10708348" y="1182659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3057E5-1AB9-4C87-AF94-C6A5F33E7021}"/>
              </a:ext>
            </a:extLst>
          </p:cNvPr>
          <p:cNvSpPr/>
          <p:nvPr/>
        </p:nvSpPr>
        <p:spPr>
          <a:xfrm>
            <a:off x="10452080" y="1196968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5BB58A-2478-45CE-9E4C-7A93E971BD58}"/>
              </a:ext>
            </a:extLst>
          </p:cNvPr>
          <p:cNvSpPr txBox="1"/>
          <p:nvPr/>
        </p:nvSpPr>
        <p:spPr>
          <a:xfrm>
            <a:off x="6449309" y="338328"/>
            <a:ext cx="136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Smooth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02479A-47F9-4246-A199-D6037C8C9C9A}"/>
              </a:ext>
            </a:extLst>
          </p:cNvPr>
          <p:cNvSpPr txBox="1"/>
          <p:nvPr/>
        </p:nvSpPr>
        <p:spPr>
          <a:xfrm>
            <a:off x="9905317" y="268397"/>
            <a:ext cx="200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Rough, hairy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0A1C69D-B157-46F2-8A16-B2ACE56DF7BF}"/>
              </a:ext>
            </a:extLst>
          </p:cNvPr>
          <p:cNvSpPr/>
          <p:nvPr/>
        </p:nvSpPr>
        <p:spPr>
          <a:xfrm>
            <a:off x="8439912" y="244495"/>
            <a:ext cx="393192" cy="1328273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1C9948C-E2D8-439D-86BC-18C828781D29}"/>
              </a:ext>
            </a:extLst>
          </p:cNvPr>
          <p:cNvSpPr/>
          <p:nvPr/>
        </p:nvSpPr>
        <p:spPr>
          <a:xfrm>
            <a:off x="11243812" y="681501"/>
            <a:ext cx="393192" cy="797378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6AE681B-66C7-45B0-91AF-6A34EA665170}"/>
              </a:ext>
            </a:extLst>
          </p:cNvPr>
          <p:cNvSpPr/>
          <p:nvPr/>
        </p:nvSpPr>
        <p:spPr>
          <a:xfrm>
            <a:off x="10308955" y="714397"/>
            <a:ext cx="393192" cy="882274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5EDC937E-E85E-4A39-8836-19AEE7006FC5}"/>
              </a:ext>
            </a:extLst>
          </p:cNvPr>
          <p:cNvSpPr/>
          <p:nvPr/>
        </p:nvSpPr>
        <p:spPr>
          <a:xfrm>
            <a:off x="10776383" y="656643"/>
            <a:ext cx="393192" cy="940028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D026ADA-41FD-46BD-9159-37678DD22F60}"/>
              </a:ext>
            </a:extLst>
          </p:cNvPr>
          <p:cNvSpPr/>
          <p:nvPr/>
        </p:nvSpPr>
        <p:spPr>
          <a:xfrm>
            <a:off x="8924862" y="238908"/>
            <a:ext cx="393192" cy="1328273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2BA203D-41AA-4CEE-A4AF-26F19F9CBEF8}"/>
              </a:ext>
            </a:extLst>
          </p:cNvPr>
          <p:cNvSpPr/>
          <p:nvPr/>
        </p:nvSpPr>
        <p:spPr>
          <a:xfrm>
            <a:off x="9379111" y="244495"/>
            <a:ext cx="393192" cy="1328273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95F5A765-4E82-443E-8133-63BE0A913F5A}"/>
              </a:ext>
            </a:extLst>
          </p:cNvPr>
          <p:cNvSpPr/>
          <p:nvPr/>
        </p:nvSpPr>
        <p:spPr>
          <a:xfrm>
            <a:off x="9816925" y="268397"/>
            <a:ext cx="393192" cy="1328273"/>
          </a:xfrm>
          <a:custGeom>
            <a:avLst/>
            <a:gdLst>
              <a:gd name="connsiteX0" fmla="*/ 118872 w 393192"/>
              <a:gd name="connsiteY0" fmla="*/ 1328273 h 1328273"/>
              <a:gd name="connsiteX1" fmla="*/ 155448 w 393192"/>
              <a:gd name="connsiteY1" fmla="*/ 1282553 h 1328273"/>
              <a:gd name="connsiteX2" fmla="*/ 164592 w 393192"/>
              <a:gd name="connsiteY2" fmla="*/ 1255121 h 1328273"/>
              <a:gd name="connsiteX3" fmla="*/ 155448 w 393192"/>
              <a:gd name="connsiteY3" fmla="*/ 1026521 h 1328273"/>
              <a:gd name="connsiteX4" fmla="*/ 128016 w 393192"/>
              <a:gd name="connsiteY4" fmla="*/ 925937 h 1328273"/>
              <a:gd name="connsiteX5" fmla="*/ 118872 w 393192"/>
              <a:gd name="connsiteY5" fmla="*/ 898505 h 1328273"/>
              <a:gd name="connsiteX6" fmla="*/ 82296 w 393192"/>
              <a:gd name="connsiteY6" fmla="*/ 724769 h 1328273"/>
              <a:gd name="connsiteX7" fmla="*/ 73152 w 393192"/>
              <a:gd name="connsiteY7" fmla="*/ 688193 h 1328273"/>
              <a:gd name="connsiteX8" fmla="*/ 54864 w 393192"/>
              <a:gd name="connsiteY8" fmla="*/ 523601 h 1328273"/>
              <a:gd name="connsiteX9" fmla="*/ 45720 w 393192"/>
              <a:gd name="connsiteY9" fmla="*/ 459593 h 1328273"/>
              <a:gd name="connsiteX10" fmla="*/ 27432 w 393192"/>
              <a:gd name="connsiteY10" fmla="*/ 395585 h 1328273"/>
              <a:gd name="connsiteX11" fmla="*/ 18288 w 393192"/>
              <a:gd name="connsiteY11" fmla="*/ 331577 h 1328273"/>
              <a:gd name="connsiteX12" fmla="*/ 0 w 393192"/>
              <a:gd name="connsiteY12" fmla="*/ 157841 h 1328273"/>
              <a:gd name="connsiteX13" fmla="*/ 9144 w 393192"/>
              <a:gd name="connsiteY13" fmla="*/ 2393 h 1328273"/>
              <a:gd name="connsiteX14" fmla="*/ 27432 w 393192"/>
              <a:gd name="connsiteY14" fmla="*/ 29825 h 1328273"/>
              <a:gd name="connsiteX15" fmla="*/ 36576 w 393192"/>
              <a:gd name="connsiteY15" fmla="*/ 57257 h 1328273"/>
              <a:gd name="connsiteX16" fmla="*/ 64008 w 393192"/>
              <a:gd name="connsiteY16" fmla="*/ 185273 h 1328273"/>
              <a:gd name="connsiteX17" fmla="*/ 73152 w 393192"/>
              <a:gd name="connsiteY17" fmla="*/ 221849 h 1328273"/>
              <a:gd name="connsiteX18" fmla="*/ 82296 w 393192"/>
              <a:gd name="connsiteY18" fmla="*/ 267569 h 1328273"/>
              <a:gd name="connsiteX19" fmla="*/ 109728 w 393192"/>
              <a:gd name="connsiteY19" fmla="*/ 441305 h 1328273"/>
              <a:gd name="connsiteX20" fmla="*/ 118872 w 393192"/>
              <a:gd name="connsiteY20" fmla="*/ 477881 h 1328273"/>
              <a:gd name="connsiteX21" fmla="*/ 137160 w 393192"/>
              <a:gd name="connsiteY21" fmla="*/ 532745 h 1328273"/>
              <a:gd name="connsiteX22" fmla="*/ 146304 w 393192"/>
              <a:gd name="connsiteY22" fmla="*/ 560177 h 1328273"/>
              <a:gd name="connsiteX23" fmla="*/ 164592 w 393192"/>
              <a:gd name="connsiteY23" fmla="*/ 587609 h 1328273"/>
              <a:gd name="connsiteX24" fmla="*/ 182880 w 393192"/>
              <a:gd name="connsiteY24" fmla="*/ 642473 h 1328273"/>
              <a:gd name="connsiteX25" fmla="*/ 210312 w 393192"/>
              <a:gd name="connsiteY25" fmla="*/ 697337 h 1328273"/>
              <a:gd name="connsiteX26" fmla="*/ 228600 w 393192"/>
              <a:gd name="connsiteY26" fmla="*/ 724769 h 1328273"/>
              <a:gd name="connsiteX27" fmla="*/ 237744 w 393192"/>
              <a:gd name="connsiteY27" fmla="*/ 752201 h 1328273"/>
              <a:gd name="connsiteX28" fmla="*/ 256032 w 393192"/>
              <a:gd name="connsiteY28" fmla="*/ 779633 h 1328273"/>
              <a:gd name="connsiteX29" fmla="*/ 274320 w 393192"/>
              <a:gd name="connsiteY29" fmla="*/ 834497 h 1328273"/>
              <a:gd name="connsiteX30" fmla="*/ 283464 w 393192"/>
              <a:gd name="connsiteY30" fmla="*/ 916793 h 1328273"/>
              <a:gd name="connsiteX31" fmla="*/ 292608 w 393192"/>
              <a:gd name="connsiteY31" fmla="*/ 1026521 h 1328273"/>
              <a:gd name="connsiteX32" fmla="*/ 310896 w 393192"/>
              <a:gd name="connsiteY32" fmla="*/ 1117961 h 1328273"/>
              <a:gd name="connsiteX33" fmla="*/ 320040 w 393192"/>
              <a:gd name="connsiteY33" fmla="*/ 1145393 h 1328273"/>
              <a:gd name="connsiteX34" fmla="*/ 356616 w 393192"/>
              <a:gd name="connsiteY34" fmla="*/ 1227689 h 1328273"/>
              <a:gd name="connsiteX35" fmla="*/ 365760 w 393192"/>
              <a:gd name="connsiteY35" fmla="*/ 1255121 h 1328273"/>
              <a:gd name="connsiteX36" fmla="*/ 393192 w 393192"/>
              <a:gd name="connsiteY36" fmla="*/ 1273409 h 132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93192" h="1328273">
                <a:moveTo>
                  <a:pt x="118872" y="1328273"/>
                </a:moveTo>
                <a:cubicBezTo>
                  <a:pt x="131064" y="1313033"/>
                  <a:pt x="145104" y="1299103"/>
                  <a:pt x="155448" y="1282553"/>
                </a:cubicBezTo>
                <a:cubicBezTo>
                  <a:pt x="160556" y="1274379"/>
                  <a:pt x="164592" y="1264760"/>
                  <a:pt x="164592" y="1255121"/>
                </a:cubicBezTo>
                <a:cubicBezTo>
                  <a:pt x="164592" y="1178860"/>
                  <a:pt x="160521" y="1102613"/>
                  <a:pt x="155448" y="1026521"/>
                </a:cubicBezTo>
                <a:cubicBezTo>
                  <a:pt x="153294" y="994210"/>
                  <a:pt x="137860" y="955468"/>
                  <a:pt x="128016" y="925937"/>
                </a:cubicBezTo>
                <a:cubicBezTo>
                  <a:pt x="124968" y="916793"/>
                  <a:pt x="120762" y="907956"/>
                  <a:pt x="118872" y="898505"/>
                </a:cubicBezTo>
                <a:cubicBezTo>
                  <a:pt x="108917" y="848729"/>
                  <a:pt x="94811" y="774831"/>
                  <a:pt x="82296" y="724769"/>
                </a:cubicBezTo>
                <a:cubicBezTo>
                  <a:pt x="79248" y="712577"/>
                  <a:pt x="75400" y="700558"/>
                  <a:pt x="73152" y="688193"/>
                </a:cubicBezTo>
                <a:cubicBezTo>
                  <a:pt x="61147" y="622167"/>
                  <a:pt x="62991" y="596741"/>
                  <a:pt x="54864" y="523601"/>
                </a:cubicBezTo>
                <a:cubicBezTo>
                  <a:pt x="52484" y="502180"/>
                  <a:pt x="50236" y="480667"/>
                  <a:pt x="45720" y="459593"/>
                </a:cubicBezTo>
                <a:cubicBezTo>
                  <a:pt x="41071" y="437896"/>
                  <a:pt x="32081" y="417282"/>
                  <a:pt x="27432" y="395585"/>
                </a:cubicBezTo>
                <a:cubicBezTo>
                  <a:pt x="22916" y="374511"/>
                  <a:pt x="20961" y="352963"/>
                  <a:pt x="18288" y="331577"/>
                </a:cubicBezTo>
                <a:cubicBezTo>
                  <a:pt x="12025" y="281470"/>
                  <a:pt x="4939" y="207233"/>
                  <a:pt x="0" y="157841"/>
                </a:cubicBezTo>
                <a:cubicBezTo>
                  <a:pt x="3048" y="106025"/>
                  <a:pt x="-1732" y="53146"/>
                  <a:pt x="9144" y="2393"/>
                </a:cubicBezTo>
                <a:cubicBezTo>
                  <a:pt x="11447" y="-8353"/>
                  <a:pt x="22517" y="19995"/>
                  <a:pt x="27432" y="29825"/>
                </a:cubicBezTo>
                <a:cubicBezTo>
                  <a:pt x="31743" y="38446"/>
                  <a:pt x="33928" y="47989"/>
                  <a:pt x="36576" y="57257"/>
                </a:cubicBezTo>
                <a:cubicBezTo>
                  <a:pt x="53357" y="115990"/>
                  <a:pt x="43013" y="101294"/>
                  <a:pt x="64008" y="185273"/>
                </a:cubicBezTo>
                <a:cubicBezTo>
                  <a:pt x="67056" y="197465"/>
                  <a:pt x="70426" y="209581"/>
                  <a:pt x="73152" y="221849"/>
                </a:cubicBezTo>
                <a:cubicBezTo>
                  <a:pt x="76523" y="237021"/>
                  <a:pt x="79741" y="252239"/>
                  <a:pt x="82296" y="267569"/>
                </a:cubicBezTo>
                <a:cubicBezTo>
                  <a:pt x="91189" y="320926"/>
                  <a:pt x="97351" y="391797"/>
                  <a:pt x="109728" y="441305"/>
                </a:cubicBezTo>
                <a:cubicBezTo>
                  <a:pt x="112776" y="453497"/>
                  <a:pt x="115261" y="465844"/>
                  <a:pt x="118872" y="477881"/>
                </a:cubicBezTo>
                <a:cubicBezTo>
                  <a:pt x="124411" y="496345"/>
                  <a:pt x="131064" y="514457"/>
                  <a:pt x="137160" y="532745"/>
                </a:cubicBezTo>
                <a:cubicBezTo>
                  <a:pt x="140208" y="541889"/>
                  <a:pt x="140957" y="552157"/>
                  <a:pt x="146304" y="560177"/>
                </a:cubicBezTo>
                <a:cubicBezTo>
                  <a:pt x="152400" y="569321"/>
                  <a:pt x="160129" y="577566"/>
                  <a:pt x="164592" y="587609"/>
                </a:cubicBezTo>
                <a:cubicBezTo>
                  <a:pt x="172421" y="605225"/>
                  <a:pt x="172187" y="626433"/>
                  <a:pt x="182880" y="642473"/>
                </a:cubicBezTo>
                <a:cubicBezTo>
                  <a:pt x="235291" y="721089"/>
                  <a:pt x="172454" y="621621"/>
                  <a:pt x="210312" y="697337"/>
                </a:cubicBezTo>
                <a:cubicBezTo>
                  <a:pt x="215227" y="707167"/>
                  <a:pt x="223685" y="714939"/>
                  <a:pt x="228600" y="724769"/>
                </a:cubicBezTo>
                <a:cubicBezTo>
                  <a:pt x="232911" y="733390"/>
                  <a:pt x="233433" y="743580"/>
                  <a:pt x="237744" y="752201"/>
                </a:cubicBezTo>
                <a:cubicBezTo>
                  <a:pt x="242659" y="762031"/>
                  <a:pt x="251569" y="769590"/>
                  <a:pt x="256032" y="779633"/>
                </a:cubicBezTo>
                <a:cubicBezTo>
                  <a:pt x="263861" y="797249"/>
                  <a:pt x="274320" y="834497"/>
                  <a:pt x="274320" y="834497"/>
                </a:cubicBezTo>
                <a:cubicBezTo>
                  <a:pt x="277368" y="861929"/>
                  <a:pt x="280847" y="889317"/>
                  <a:pt x="283464" y="916793"/>
                </a:cubicBezTo>
                <a:cubicBezTo>
                  <a:pt x="286944" y="953330"/>
                  <a:pt x="287649" y="990155"/>
                  <a:pt x="292608" y="1026521"/>
                </a:cubicBezTo>
                <a:cubicBezTo>
                  <a:pt x="296808" y="1057320"/>
                  <a:pt x="301066" y="1088472"/>
                  <a:pt x="310896" y="1117961"/>
                </a:cubicBezTo>
                <a:cubicBezTo>
                  <a:pt x="313944" y="1127105"/>
                  <a:pt x="315729" y="1136772"/>
                  <a:pt x="320040" y="1145393"/>
                </a:cubicBezTo>
                <a:cubicBezTo>
                  <a:pt x="363512" y="1232336"/>
                  <a:pt x="309435" y="1086145"/>
                  <a:pt x="356616" y="1227689"/>
                </a:cubicBezTo>
                <a:cubicBezTo>
                  <a:pt x="359664" y="1236833"/>
                  <a:pt x="357740" y="1249774"/>
                  <a:pt x="365760" y="1255121"/>
                </a:cubicBezTo>
                <a:lnTo>
                  <a:pt x="393192" y="1273409"/>
                </a:lnTo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A36720D7-9883-49A3-BC71-EA8F572373CB}"/>
              </a:ext>
            </a:extLst>
          </p:cNvPr>
          <p:cNvSpPr/>
          <p:nvPr/>
        </p:nvSpPr>
        <p:spPr>
          <a:xfrm>
            <a:off x="5865530" y="1664226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row: Down 66">
            <a:extLst>
              <a:ext uri="{FF2B5EF4-FFF2-40B4-BE49-F238E27FC236}">
                <a16:creationId xmlns:a16="http://schemas.microsoft.com/office/drawing/2014/main" id="{FC3DF753-C91B-4FA0-8607-935598CFD5E2}"/>
              </a:ext>
            </a:extLst>
          </p:cNvPr>
          <p:cNvSpPr/>
          <p:nvPr/>
        </p:nvSpPr>
        <p:spPr>
          <a:xfrm>
            <a:off x="9427039" y="1658736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Graphic 81" descr="Raised hand">
            <a:extLst>
              <a:ext uri="{FF2B5EF4-FFF2-40B4-BE49-F238E27FC236}">
                <a16:creationId xmlns:a16="http://schemas.microsoft.com/office/drawing/2014/main" id="{717F25EE-E5D5-4236-B956-FF81B30F7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8837" y="2308841"/>
            <a:ext cx="914400" cy="914400"/>
          </a:xfrm>
          <a:prstGeom prst="rect">
            <a:avLst/>
          </a:prstGeom>
        </p:spPr>
      </p:pic>
      <p:pic>
        <p:nvPicPr>
          <p:cNvPr id="84" name="Graphic 83" descr="Raised hand">
            <a:extLst>
              <a:ext uri="{FF2B5EF4-FFF2-40B4-BE49-F238E27FC236}">
                <a16:creationId xmlns:a16="http://schemas.microsoft.com/office/drawing/2014/main" id="{90FFB179-3CE5-4992-A6DB-F091AFA2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4654" y="2304116"/>
            <a:ext cx="914400" cy="914400"/>
          </a:xfrm>
          <a:prstGeom prst="rect">
            <a:avLst/>
          </a:prstGeom>
        </p:spPr>
      </p:pic>
      <p:sp>
        <p:nvSpPr>
          <p:cNvPr id="85" name="Oval 84">
            <a:extLst>
              <a:ext uri="{FF2B5EF4-FFF2-40B4-BE49-F238E27FC236}">
                <a16:creationId xmlns:a16="http://schemas.microsoft.com/office/drawing/2014/main" id="{9BCDD1CE-9735-4029-9A6A-56E7CF121589}"/>
              </a:ext>
            </a:extLst>
          </p:cNvPr>
          <p:cNvSpPr/>
          <p:nvPr/>
        </p:nvSpPr>
        <p:spPr>
          <a:xfrm>
            <a:off x="6010716" y="285806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58543AA-8F36-4571-B13B-1554A5A7E7DF}"/>
              </a:ext>
            </a:extLst>
          </p:cNvPr>
          <p:cNvSpPr/>
          <p:nvPr/>
        </p:nvSpPr>
        <p:spPr>
          <a:xfrm>
            <a:off x="6290396" y="268674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979A2AD-50A1-4833-AD01-8F9366BB40B3}"/>
              </a:ext>
            </a:extLst>
          </p:cNvPr>
          <p:cNvSpPr/>
          <p:nvPr/>
        </p:nvSpPr>
        <p:spPr>
          <a:xfrm>
            <a:off x="5942433" y="2705448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52C096C-89BC-4B0F-895E-58C2D0AA8528}"/>
              </a:ext>
            </a:extLst>
          </p:cNvPr>
          <p:cNvSpPr/>
          <p:nvPr/>
        </p:nvSpPr>
        <p:spPr>
          <a:xfrm>
            <a:off x="6169200" y="2778345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74D0180-AB6A-447F-B2ED-ABB31B4C26EC}"/>
              </a:ext>
            </a:extLst>
          </p:cNvPr>
          <p:cNvSpPr/>
          <p:nvPr/>
        </p:nvSpPr>
        <p:spPr>
          <a:xfrm>
            <a:off x="9666681" y="2796069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157A04C-2D00-42D6-A56B-43D7532BB6C0}"/>
              </a:ext>
            </a:extLst>
          </p:cNvPr>
          <p:cNvSpPr/>
          <p:nvPr/>
        </p:nvSpPr>
        <p:spPr>
          <a:xfrm>
            <a:off x="9454678" y="274367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400928-18B9-4934-9480-E9E3F03DB5A4}"/>
              </a:ext>
            </a:extLst>
          </p:cNvPr>
          <p:cNvSpPr txBox="1"/>
          <p:nvPr/>
        </p:nvSpPr>
        <p:spPr>
          <a:xfrm>
            <a:off x="6700549" y="5396537"/>
            <a:ext cx="2595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Immune system  </a:t>
            </a:r>
            <a:r>
              <a:rPr lang="en-US" sz="2800" dirty="0" err="1"/>
              <a:t>defences</a:t>
            </a:r>
            <a:endParaRPr lang="en-US" sz="2800" dirty="0"/>
          </a:p>
        </p:txBody>
      </p:sp>
      <p:pic>
        <p:nvPicPr>
          <p:cNvPr id="122" name="Graphic 121" descr="Confused face outline">
            <a:extLst>
              <a:ext uri="{FF2B5EF4-FFF2-40B4-BE49-F238E27FC236}">
                <a16:creationId xmlns:a16="http://schemas.microsoft.com/office/drawing/2014/main" id="{014C99BB-FDD6-4854-8004-10FC4434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5906" y="3854659"/>
            <a:ext cx="914400" cy="914400"/>
          </a:xfrm>
          <a:prstGeom prst="rect">
            <a:avLst/>
          </a:prstGeom>
        </p:spPr>
      </p:pic>
      <p:pic>
        <p:nvPicPr>
          <p:cNvPr id="124" name="Graphic 123" descr="Confused face outline">
            <a:extLst>
              <a:ext uri="{FF2B5EF4-FFF2-40B4-BE49-F238E27FC236}">
                <a16:creationId xmlns:a16="http://schemas.microsoft.com/office/drawing/2014/main" id="{7E24D57A-1E45-4403-B34E-5CC79D754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27022" y="3908509"/>
            <a:ext cx="914400" cy="914400"/>
          </a:xfrm>
          <a:prstGeom prst="rect">
            <a:avLst/>
          </a:prstGeom>
        </p:spPr>
      </p:pic>
      <p:sp>
        <p:nvSpPr>
          <p:cNvPr id="126" name="Oval 125">
            <a:extLst>
              <a:ext uri="{FF2B5EF4-FFF2-40B4-BE49-F238E27FC236}">
                <a16:creationId xmlns:a16="http://schemas.microsoft.com/office/drawing/2014/main" id="{EED56DC5-5C44-4D8E-9D8D-CAEE9C67B83B}"/>
              </a:ext>
            </a:extLst>
          </p:cNvPr>
          <p:cNvSpPr/>
          <p:nvPr/>
        </p:nvSpPr>
        <p:spPr>
          <a:xfrm>
            <a:off x="6113106" y="4320556"/>
            <a:ext cx="118872" cy="1188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00FE3323-5B88-4193-B282-C340A758CFF4}"/>
              </a:ext>
            </a:extLst>
          </p:cNvPr>
          <p:cNvSpPr/>
          <p:nvPr/>
        </p:nvSpPr>
        <p:spPr>
          <a:xfrm>
            <a:off x="9550055" y="441944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078E106-D801-4206-A709-0B7065D2AB19}"/>
              </a:ext>
            </a:extLst>
          </p:cNvPr>
          <p:cNvSpPr txBox="1"/>
          <p:nvPr/>
        </p:nvSpPr>
        <p:spPr>
          <a:xfrm>
            <a:off x="6722886" y="3965255"/>
            <a:ext cx="2595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Nose, mouth, eyes</a:t>
            </a:r>
          </a:p>
        </p:txBody>
      </p:sp>
      <p:sp>
        <p:nvSpPr>
          <p:cNvPr id="132" name="Arrow: Down 131">
            <a:extLst>
              <a:ext uri="{FF2B5EF4-FFF2-40B4-BE49-F238E27FC236}">
                <a16:creationId xmlns:a16="http://schemas.microsoft.com/office/drawing/2014/main" id="{7BDE831C-156C-49C8-AC9D-05FD96FB3BF3}"/>
              </a:ext>
            </a:extLst>
          </p:cNvPr>
          <p:cNvSpPr/>
          <p:nvPr/>
        </p:nvSpPr>
        <p:spPr>
          <a:xfrm>
            <a:off x="5865530" y="3261371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Arrow: Down 133">
            <a:extLst>
              <a:ext uri="{FF2B5EF4-FFF2-40B4-BE49-F238E27FC236}">
                <a16:creationId xmlns:a16="http://schemas.microsoft.com/office/drawing/2014/main" id="{A3B81B31-22F0-489E-ACDC-531D0C3F620B}"/>
              </a:ext>
            </a:extLst>
          </p:cNvPr>
          <p:cNvSpPr/>
          <p:nvPr/>
        </p:nvSpPr>
        <p:spPr>
          <a:xfrm>
            <a:off x="9427039" y="3255881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row: Down 135">
            <a:extLst>
              <a:ext uri="{FF2B5EF4-FFF2-40B4-BE49-F238E27FC236}">
                <a16:creationId xmlns:a16="http://schemas.microsoft.com/office/drawing/2014/main" id="{BBEE9881-9973-492F-8F4D-7EAB274FE31C}"/>
              </a:ext>
            </a:extLst>
          </p:cNvPr>
          <p:cNvSpPr/>
          <p:nvPr/>
        </p:nvSpPr>
        <p:spPr>
          <a:xfrm>
            <a:off x="5898332" y="4824586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Arrow: Down 137">
            <a:extLst>
              <a:ext uri="{FF2B5EF4-FFF2-40B4-BE49-F238E27FC236}">
                <a16:creationId xmlns:a16="http://schemas.microsoft.com/office/drawing/2014/main" id="{41B2946B-114F-4932-BAEC-7CD3946F5D6C}"/>
              </a:ext>
            </a:extLst>
          </p:cNvPr>
          <p:cNvSpPr/>
          <p:nvPr/>
        </p:nvSpPr>
        <p:spPr>
          <a:xfrm>
            <a:off x="9459841" y="4819096"/>
            <a:ext cx="478278" cy="634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7D8D03A-3388-442D-86B7-F8F2968C7599}"/>
              </a:ext>
            </a:extLst>
          </p:cNvPr>
          <p:cNvSpPr txBox="1"/>
          <p:nvPr/>
        </p:nvSpPr>
        <p:spPr>
          <a:xfrm>
            <a:off x="7302180" y="2534459"/>
            <a:ext cx="1368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Hands</a:t>
            </a:r>
          </a:p>
        </p:txBody>
      </p:sp>
      <p:pic>
        <p:nvPicPr>
          <p:cNvPr id="144" name="Graphic 143" descr="Construction Barricade">
            <a:extLst>
              <a:ext uri="{FF2B5EF4-FFF2-40B4-BE49-F238E27FC236}">
                <a16:creationId xmlns:a16="http://schemas.microsoft.com/office/drawing/2014/main" id="{208F29EF-8A7B-4014-BB01-A72B71FBC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1338" y="5484684"/>
            <a:ext cx="914400" cy="914400"/>
          </a:xfrm>
          <a:prstGeom prst="rect">
            <a:avLst/>
          </a:prstGeom>
        </p:spPr>
      </p:pic>
      <p:pic>
        <p:nvPicPr>
          <p:cNvPr id="146" name="Graphic 145" descr="Construction Barricade">
            <a:extLst>
              <a:ext uri="{FF2B5EF4-FFF2-40B4-BE49-F238E27FC236}">
                <a16:creationId xmlns:a16="http://schemas.microsoft.com/office/drawing/2014/main" id="{66CEC459-715F-4D33-981E-599386E9B7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5717" y="5436244"/>
            <a:ext cx="914400" cy="914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375A3-A830-4FD9-8CFF-443DC1049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8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64"/>
    </mc:Choice>
    <mc:Fallback>
      <p:transition spd="slow" advTm="6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9DB2-1EC8-4E07-A770-D0B66630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666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“What, never?”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“No, never!”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“What never?”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Well… hardly ever…”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6D13A-188C-4001-AB20-9573AF0B2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0" b="2530"/>
          <a:stretch/>
        </p:blipFill>
        <p:spPr>
          <a:xfrm>
            <a:off x="5199507" y="758952"/>
            <a:ext cx="5962650" cy="49286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91DF73-9425-4365-B9F2-73D90EB5F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61"/>
    </mc:Choice>
    <mc:Fallback>
      <p:transition spd="slow" advTm="2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from the air to infection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534E0CA8-3A6E-4916-BE40-CE5E509D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040" y="2439925"/>
            <a:ext cx="6172200" cy="3887034"/>
          </a:xfrm>
        </p:spPr>
        <p:txBody>
          <a:bodyPr>
            <a:normAutofit/>
          </a:bodyPr>
          <a:lstStyle/>
          <a:p>
            <a:r>
              <a:rPr lang="en-US" dirty="0"/>
              <a:t>Primary mechanism </a:t>
            </a:r>
          </a:p>
          <a:p>
            <a:r>
              <a:rPr lang="en-US" dirty="0"/>
              <a:t>Large droplets from an infected person</a:t>
            </a:r>
          </a:p>
          <a:p>
            <a:r>
              <a:rPr lang="en-US" dirty="0"/>
              <a:t>Amount of virus varies</a:t>
            </a:r>
          </a:p>
          <a:p>
            <a:pPr lvl="1"/>
            <a:r>
              <a:rPr lang="en-US" dirty="0"/>
              <a:t>Coughing, sneezing &gt;&gt;&gt;&gt; singing &gt; shouting &gt; speaking </a:t>
            </a:r>
            <a:r>
              <a:rPr lang="en-US"/>
              <a:t>&gt; silent</a:t>
            </a:r>
            <a:endParaRPr lang="en-US" dirty="0"/>
          </a:p>
          <a:p>
            <a:pPr lvl="1"/>
            <a:r>
              <a:rPr lang="en-US" dirty="0"/>
              <a:t>Mask vs no mask</a:t>
            </a:r>
          </a:p>
          <a:p>
            <a:pPr lvl="1"/>
            <a:r>
              <a:rPr lang="en-US" dirty="0" err="1"/>
              <a:t>Superspreaders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1511C-7A23-496D-8A0F-8C3B70873511}"/>
              </a:ext>
            </a:extLst>
          </p:cNvPr>
          <p:cNvSpPr/>
          <p:nvPr/>
        </p:nvSpPr>
        <p:spPr>
          <a:xfrm>
            <a:off x="1176041" y="3712464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F0F277-4F05-4E60-BF81-477BC280CE80}"/>
              </a:ext>
            </a:extLst>
          </p:cNvPr>
          <p:cNvSpPr/>
          <p:nvPr/>
        </p:nvSpPr>
        <p:spPr>
          <a:xfrm>
            <a:off x="1970531" y="426761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20B835-97F1-4A45-8C0E-B7763E2DF30F}"/>
              </a:ext>
            </a:extLst>
          </p:cNvPr>
          <p:cNvSpPr/>
          <p:nvPr/>
        </p:nvSpPr>
        <p:spPr>
          <a:xfrm>
            <a:off x="1665467" y="415506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B5266A-8003-441D-9D59-EF941F847220}"/>
              </a:ext>
            </a:extLst>
          </p:cNvPr>
          <p:cNvSpPr/>
          <p:nvPr/>
        </p:nvSpPr>
        <p:spPr>
          <a:xfrm>
            <a:off x="1692941" y="439820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0058CE-AFBF-409F-B161-57F8987A50D3}"/>
              </a:ext>
            </a:extLst>
          </p:cNvPr>
          <p:cNvSpPr/>
          <p:nvPr/>
        </p:nvSpPr>
        <p:spPr>
          <a:xfrm>
            <a:off x="1499344" y="397229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ED2A73-5904-404D-96E5-969C022F20A1}"/>
              </a:ext>
            </a:extLst>
          </p:cNvPr>
          <p:cNvSpPr/>
          <p:nvPr/>
        </p:nvSpPr>
        <p:spPr>
          <a:xfrm>
            <a:off x="2275595" y="2690140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BAF6F3-5428-4934-80C1-74F0D7CCC2EE}"/>
              </a:ext>
            </a:extLst>
          </p:cNvPr>
          <p:cNvSpPr/>
          <p:nvPr/>
        </p:nvSpPr>
        <p:spPr>
          <a:xfrm>
            <a:off x="3070085" y="324529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0BBE57-D01C-4F58-8D40-4052107EA46D}"/>
              </a:ext>
            </a:extLst>
          </p:cNvPr>
          <p:cNvSpPr/>
          <p:nvPr/>
        </p:nvSpPr>
        <p:spPr>
          <a:xfrm>
            <a:off x="2765021" y="313274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38583E-C04D-4D02-BFD3-0A817B91447F}"/>
              </a:ext>
            </a:extLst>
          </p:cNvPr>
          <p:cNvSpPr/>
          <p:nvPr/>
        </p:nvSpPr>
        <p:spPr>
          <a:xfrm>
            <a:off x="2792495" y="337588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134808-B443-4966-B4BC-83AACE2FCD43}"/>
              </a:ext>
            </a:extLst>
          </p:cNvPr>
          <p:cNvSpPr/>
          <p:nvPr/>
        </p:nvSpPr>
        <p:spPr>
          <a:xfrm>
            <a:off x="2598898" y="294997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F5A9FA-0448-47DB-960A-128320FFBF34}"/>
              </a:ext>
            </a:extLst>
          </p:cNvPr>
          <p:cNvSpPr/>
          <p:nvPr/>
        </p:nvSpPr>
        <p:spPr>
          <a:xfrm>
            <a:off x="8723386" y="531041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3355F6-CADF-4EFF-8924-42667722A44D}"/>
              </a:ext>
            </a:extLst>
          </p:cNvPr>
          <p:cNvSpPr/>
          <p:nvPr/>
        </p:nvSpPr>
        <p:spPr>
          <a:xfrm>
            <a:off x="9517876" y="108619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03F4A7-4603-429A-A192-5DCADBABC47A}"/>
              </a:ext>
            </a:extLst>
          </p:cNvPr>
          <p:cNvSpPr/>
          <p:nvPr/>
        </p:nvSpPr>
        <p:spPr>
          <a:xfrm>
            <a:off x="9212812" y="97364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9D4573-E0A1-4861-A1CC-716B1FA88A3A}"/>
              </a:ext>
            </a:extLst>
          </p:cNvPr>
          <p:cNvSpPr/>
          <p:nvPr/>
        </p:nvSpPr>
        <p:spPr>
          <a:xfrm>
            <a:off x="9240286" y="121678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9B31C-87E2-4AB8-9393-ABA6ECC69A5E}"/>
              </a:ext>
            </a:extLst>
          </p:cNvPr>
          <p:cNvSpPr/>
          <p:nvPr/>
        </p:nvSpPr>
        <p:spPr>
          <a:xfrm>
            <a:off x="9046689" y="79087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D3D25E-75F7-44A7-B6F1-5D7E4EC99262}"/>
              </a:ext>
            </a:extLst>
          </p:cNvPr>
          <p:cNvSpPr/>
          <p:nvPr/>
        </p:nvSpPr>
        <p:spPr>
          <a:xfrm>
            <a:off x="2598898" y="4386491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C2C2C4-4D37-4EC5-91FD-7BDDCE591F96}"/>
              </a:ext>
            </a:extLst>
          </p:cNvPr>
          <p:cNvSpPr/>
          <p:nvPr/>
        </p:nvSpPr>
        <p:spPr>
          <a:xfrm>
            <a:off x="3393388" y="494164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E956FB-D3C2-4797-8F13-EAD53EA0E9B4}"/>
              </a:ext>
            </a:extLst>
          </p:cNvPr>
          <p:cNvSpPr/>
          <p:nvPr/>
        </p:nvSpPr>
        <p:spPr>
          <a:xfrm>
            <a:off x="3088324" y="482909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D75EB5-63DB-4064-900C-8EF66F7C787E}"/>
              </a:ext>
            </a:extLst>
          </p:cNvPr>
          <p:cNvSpPr/>
          <p:nvPr/>
        </p:nvSpPr>
        <p:spPr>
          <a:xfrm>
            <a:off x="3115798" y="507223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112ADD-3AA0-4097-81D6-DD1F6342FD1F}"/>
              </a:ext>
            </a:extLst>
          </p:cNvPr>
          <p:cNvSpPr/>
          <p:nvPr/>
        </p:nvSpPr>
        <p:spPr>
          <a:xfrm>
            <a:off x="2922201" y="464632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98E7EF-BAD7-43E9-BE3A-9DC8980BDB22}"/>
              </a:ext>
            </a:extLst>
          </p:cNvPr>
          <p:cNvSpPr/>
          <p:nvPr/>
        </p:nvSpPr>
        <p:spPr>
          <a:xfrm>
            <a:off x="662667" y="2351645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35AD8F-9C23-404A-8BFB-566A677DF694}"/>
              </a:ext>
            </a:extLst>
          </p:cNvPr>
          <p:cNvSpPr/>
          <p:nvPr/>
        </p:nvSpPr>
        <p:spPr>
          <a:xfrm>
            <a:off x="1457157" y="290680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071E1A-9C84-4A87-8B74-FC3C1B012CD0}"/>
              </a:ext>
            </a:extLst>
          </p:cNvPr>
          <p:cNvSpPr/>
          <p:nvPr/>
        </p:nvSpPr>
        <p:spPr>
          <a:xfrm>
            <a:off x="1152093" y="279424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38F926C-B82E-47F5-99E3-F40C0164D874}"/>
              </a:ext>
            </a:extLst>
          </p:cNvPr>
          <p:cNvSpPr/>
          <p:nvPr/>
        </p:nvSpPr>
        <p:spPr>
          <a:xfrm>
            <a:off x="1179567" y="303738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24EF67E-9A55-48CE-8465-52C619BAE9FE}"/>
              </a:ext>
            </a:extLst>
          </p:cNvPr>
          <p:cNvSpPr/>
          <p:nvPr/>
        </p:nvSpPr>
        <p:spPr>
          <a:xfrm>
            <a:off x="985970" y="261147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Graphic 101" descr="Cough">
            <a:extLst>
              <a:ext uri="{FF2B5EF4-FFF2-40B4-BE49-F238E27FC236}">
                <a16:creationId xmlns:a16="http://schemas.microsoft.com/office/drawing/2014/main" id="{123695DE-8B30-4597-97EF-2882C078D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3784" y="681228"/>
            <a:ext cx="1758696" cy="17586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C2FD5F-2B60-4769-ABB2-8038DCEF3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4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4"/>
    </mc:Choice>
    <mc:Fallback>
      <p:transition spd="slow" advTm="2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from the air to infection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534E0CA8-3A6E-4916-BE40-CE5E509D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116" y="2399237"/>
            <a:ext cx="6664728" cy="2799076"/>
          </a:xfrm>
        </p:spPr>
        <p:txBody>
          <a:bodyPr>
            <a:normAutofit/>
          </a:bodyPr>
          <a:lstStyle/>
          <a:p>
            <a:r>
              <a:rPr lang="en-US" dirty="0"/>
              <a:t>Major Factors:</a:t>
            </a:r>
          </a:p>
          <a:p>
            <a:pPr lvl="1"/>
            <a:r>
              <a:rPr lang="en-US" dirty="0"/>
              <a:t>Distance</a:t>
            </a:r>
          </a:p>
          <a:p>
            <a:pPr lvl="1"/>
            <a:r>
              <a:rPr lang="en-US" dirty="0"/>
              <a:t>Protection (masks, other barriers)</a:t>
            </a:r>
          </a:p>
          <a:p>
            <a:pPr lvl="1"/>
            <a:r>
              <a:rPr lang="en-US" dirty="0"/>
              <a:t>Duration of close contact</a:t>
            </a:r>
          </a:p>
          <a:p>
            <a:pPr lvl="1"/>
            <a:r>
              <a:rPr lang="en-US" dirty="0"/>
              <a:t>Ventilation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1511C-7A23-496D-8A0F-8C3B70873511}"/>
              </a:ext>
            </a:extLst>
          </p:cNvPr>
          <p:cNvSpPr/>
          <p:nvPr/>
        </p:nvSpPr>
        <p:spPr>
          <a:xfrm>
            <a:off x="901484" y="4696277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F0F277-4F05-4E60-BF81-477BC280CE80}"/>
              </a:ext>
            </a:extLst>
          </p:cNvPr>
          <p:cNvSpPr/>
          <p:nvPr/>
        </p:nvSpPr>
        <p:spPr>
          <a:xfrm>
            <a:off x="1695974" y="525143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20B835-97F1-4A45-8C0E-B7763E2DF30F}"/>
              </a:ext>
            </a:extLst>
          </p:cNvPr>
          <p:cNvSpPr/>
          <p:nvPr/>
        </p:nvSpPr>
        <p:spPr>
          <a:xfrm>
            <a:off x="1390910" y="513887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B5266A-8003-441D-9D59-EF941F847220}"/>
              </a:ext>
            </a:extLst>
          </p:cNvPr>
          <p:cNvSpPr/>
          <p:nvPr/>
        </p:nvSpPr>
        <p:spPr>
          <a:xfrm>
            <a:off x="1418384" y="538202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0058CE-AFBF-409F-B161-57F8987A50D3}"/>
              </a:ext>
            </a:extLst>
          </p:cNvPr>
          <p:cNvSpPr/>
          <p:nvPr/>
        </p:nvSpPr>
        <p:spPr>
          <a:xfrm>
            <a:off x="1224787" y="495611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ED2A73-5904-404D-96E5-969C022F20A1}"/>
              </a:ext>
            </a:extLst>
          </p:cNvPr>
          <p:cNvSpPr/>
          <p:nvPr/>
        </p:nvSpPr>
        <p:spPr>
          <a:xfrm>
            <a:off x="2275595" y="2690140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BAF6F3-5428-4934-80C1-74F0D7CCC2EE}"/>
              </a:ext>
            </a:extLst>
          </p:cNvPr>
          <p:cNvSpPr/>
          <p:nvPr/>
        </p:nvSpPr>
        <p:spPr>
          <a:xfrm>
            <a:off x="3070085" y="324529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0BBE57-D01C-4F58-8D40-4052107EA46D}"/>
              </a:ext>
            </a:extLst>
          </p:cNvPr>
          <p:cNvSpPr/>
          <p:nvPr/>
        </p:nvSpPr>
        <p:spPr>
          <a:xfrm>
            <a:off x="2765021" y="313274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38583E-C04D-4D02-BFD3-0A817B91447F}"/>
              </a:ext>
            </a:extLst>
          </p:cNvPr>
          <p:cNvSpPr/>
          <p:nvPr/>
        </p:nvSpPr>
        <p:spPr>
          <a:xfrm>
            <a:off x="2792495" y="337588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134808-B443-4966-B4BC-83AACE2FCD43}"/>
              </a:ext>
            </a:extLst>
          </p:cNvPr>
          <p:cNvSpPr/>
          <p:nvPr/>
        </p:nvSpPr>
        <p:spPr>
          <a:xfrm>
            <a:off x="2598898" y="294997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F5A9FA-0448-47DB-960A-128320FFBF34}"/>
              </a:ext>
            </a:extLst>
          </p:cNvPr>
          <p:cNvSpPr/>
          <p:nvPr/>
        </p:nvSpPr>
        <p:spPr>
          <a:xfrm>
            <a:off x="8723386" y="531041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3355F6-CADF-4EFF-8924-42667722A44D}"/>
              </a:ext>
            </a:extLst>
          </p:cNvPr>
          <p:cNvSpPr/>
          <p:nvPr/>
        </p:nvSpPr>
        <p:spPr>
          <a:xfrm>
            <a:off x="9517876" y="108619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03F4A7-4603-429A-A192-5DCADBABC47A}"/>
              </a:ext>
            </a:extLst>
          </p:cNvPr>
          <p:cNvSpPr/>
          <p:nvPr/>
        </p:nvSpPr>
        <p:spPr>
          <a:xfrm>
            <a:off x="9212812" y="97364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9D4573-E0A1-4861-A1CC-716B1FA88A3A}"/>
              </a:ext>
            </a:extLst>
          </p:cNvPr>
          <p:cNvSpPr/>
          <p:nvPr/>
        </p:nvSpPr>
        <p:spPr>
          <a:xfrm>
            <a:off x="9240286" y="121678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9B31C-87E2-4AB8-9393-ABA6ECC69A5E}"/>
              </a:ext>
            </a:extLst>
          </p:cNvPr>
          <p:cNvSpPr/>
          <p:nvPr/>
        </p:nvSpPr>
        <p:spPr>
          <a:xfrm>
            <a:off x="9046689" y="79087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D3D25E-75F7-44A7-B6F1-5D7E4EC99262}"/>
              </a:ext>
            </a:extLst>
          </p:cNvPr>
          <p:cNvSpPr/>
          <p:nvPr/>
        </p:nvSpPr>
        <p:spPr>
          <a:xfrm>
            <a:off x="2324341" y="5370304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C2C2C4-4D37-4EC5-91FD-7BDDCE591F96}"/>
              </a:ext>
            </a:extLst>
          </p:cNvPr>
          <p:cNvSpPr/>
          <p:nvPr/>
        </p:nvSpPr>
        <p:spPr>
          <a:xfrm>
            <a:off x="3118831" y="592545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E956FB-D3C2-4797-8F13-EAD53EA0E9B4}"/>
              </a:ext>
            </a:extLst>
          </p:cNvPr>
          <p:cNvSpPr/>
          <p:nvPr/>
        </p:nvSpPr>
        <p:spPr>
          <a:xfrm>
            <a:off x="2813767" y="581290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D75EB5-63DB-4064-900C-8EF66F7C787E}"/>
              </a:ext>
            </a:extLst>
          </p:cNvPr>
          <p:cNvSpPr/>
          <p:nvPr/>
        </p:nvSpPr>
        <p:spPr>
          <a:xfrm>
            <a:off x="2841241" y="605604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112ADD-3AA0-4097-81D6-DD1F6342FD1F}"/>
              </a:ext>
            </a:extLst>
          </p:cNvPr>
          <p:cNvSpPr/>
          <p:nvPr/>
        </p:nvSpPr>
        <p:spPr>
          <a:xfrm>
            <a:off x="2647644" y="563013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98E7EF-BAD7-43E9-BE3A-9DC8980BDB22}"/>
              </a:ext>
            </a:extLst>
          </p:cNvPr>
          <p:cNvSpPr/>
          <p:nvPr/>
        </p:nvSpPr>
        <p:spPr>
          <a:xfrm>
            <a:off x="662667" y="2351645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35AD8F-9C23-404A-8BFB-566A677DF694}"/>
              </a:ext>
            </a:extLst>
          </p:cNvPr>
          <p:cNvSpPr/>
          <p:nvPr/>
        </p:nvSpPr>
        <p:spPr>
          <a:xfrm>
            <a:off x="1457157" y="290680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071E1A-9C84-4A87-8B74-FC3C1B012CD0}"/>
              </a:ext>
            </a:extLst>
          </p:cNvPr>
          <p:cNvSpPr/>
          <p:nvPr/>
        </p:nvSpPr>
        <p:spPr>
          <a:xfrm>
            <a:off x="1152093" y="279424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38F926C-B82E-47F5-99E3-F40C0164D874}"/>
              </a:ext>
            </a:extLst>
          </p:cNvPr>
          <p:cNvSpPr/>
          <p:nvPr/>
        </p:nvSpPr>
        <p:spPr>
          <a:xfrm>
            <a:off x="1179567" y="303738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24EF67E-9A55-48CE-8465-52C619BAE9FE}"/>
              </a:ext>
            </a:extLst>
          </p:cNvPr>
          <p:cNvSpPr/>
          <p:nvPr/>
        </p:nvSpPr>
        <p:spPr>
          <a:xfrm>
            <a:off x="985970" y="261147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Graphic 101" descr="Cough">
            <a:extLst>
              <a:ext uri="{FF2B5EF4-FFF2-40B4-BE49-F238E27FC236}">
                <a16:creationId xmlns:a16="http://schemas.microsoft.com/office/drawing/2014/main" id="{123695DE-8B30-4597-97EF-2882C078D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53784" y="681228"/>
            <a:ext cx="1758696" cy="1758696"/>
          </a:xfrm>
          <a:prstGeom prst="rect">
            <a:avLst/>
          </a:prstGeom>
        </p:spPr>
      </p:pic>
      <p:pic>
        <p:nvPicPr>
          <p:cNvPr id="3" name="Graphic 2" descr="Snowman">
            <a:extLst>
              <a:ext uri="{FF2B5EF4-FFF2-40B4-BE49-F238E27FC236}">
                <a16:creationId xmlns:a16="http://schemas.microsoft.com/office/drawing/2014/main" id="{3AEC5681-6AD0-46FE-A64A-F55564575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2812" y="5031401"/>
            <a:ext cx="1321034" cy="1321034"/>
          </a:xfrm>
          <a:prstGeom prst="rect">
            <a:avLst/>
          </a:prstGeom>
        </p:spPr>
      </p:pic>
      <p:pic>
        <p:nvPicPr>
          <p:cNvPr id="6" name="Graphic 5" descr="Withering Tree">
            <a:extLst>
              <a:ext uri="{FF2B5EF4-FFF2-40B4-BE49-F238E27FC236}">
                <a16:creationId xmlns:a16="http://schemas.microsoft.com/office/drawing/2014/main" id="{CAAFA86E-4332-438A-8E90-BA6A7EBCA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20623" y="5031401"/>
            <a:ext cx="1321034" cy="1321034"/>
          </a:xfrm>
          <a:prstGeom prst="rect">
            <a:avLst/>
          </a:prstGeom>
        </p:spPr>
      </p:pic>
      <p:pic>
        <p:nvPicPr>
          <p:cNvPr id="8" name="Graphic 7" descr="Snowflake">
            <a:extLst>
              <a:ext uri="{FF2B5EF4-FFF2-40B4-BE49-F238E27FC236}">
                <a16:creationId xmlns:a16="http://schemas.microsoft.com/office/drawing/2014/main" id="{2C135593-B45E-4D26-89FA-D16BA08B67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49072" y="5027453"/>
            <a:ext cx="1409424" cy="1409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F961E-A74F-41A6-B886-2C0E9EC890BC}"/>
              </a:ext>
            </a:extLst>
          </p:cNvPr>
          <p:cNvSpPr txBox="1"/>
          <p:nvPr/>
        </p:nvSpPr>
        <p:spPr>
          <a:xfrm>
            <a:off x="117768" y="3958749"/>
            <a:ext cx="517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Large droplets from infected person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308F4C-B1E6-45B0-ABFD-EB0F86071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4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68"/>
    </mc:Choice>
    <mc:Fallback>
      <p:transition spd="slow" advTm="38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BF9A18-9450-4FBE-8FD5-78C66234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other road from air to infection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1511C-7A23-496D-8A0F-8C3B70873511}"/>
              </a:ext>
            </a:extLst>
          </p:cNvPr>
          <p:cNvSpPr/>
          <p:nvPr/>
        </p:nvSpPr>
        <p:spPr>
          <a:xfrm>
            <a:off x="3935490" y="5497721"/>
            <a:ext cx="1119103" cy="10665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F0F277-4F05-4E60-BF81-477BC280CE80}"/>
              </a:ext>
            </a:extLst>
          </p:cNvPr>
          <p:cNvSpPr/>
          <p:nvPr/>
        </p:nvSpPr>
        <p:spPr>
          <a:xfrm>
            <a:off x="4729980" y="6052876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20B835-97F1-4A45-8C0E-B7763E2DF30F}"/>
              </a:ext>
            </a:extLst>
          </p:cNvPr>
          <p:cNvSpPr/>
          <p:nvPr/>
        </p:nvSpPr>
        <p:spPr>
          <a:xfrm>
            <a:off x="4424916" y="5940321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FB5266A-8003-441D-9D59-EF941F847220}"/>
              </a:ext>
            </a:extLst>
          </p:cNvPr>
          <p:cNvSpPr/>
          <p:nvPr/>
        </p:nvSpPr>
        <p:spPr>
          <a:xfrm>
            <a:off x="4452390" y="6183464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0058CE-AFBF-409F-B161-57F8987A50D3}"/>
              </a:ext>
            </a:extLst>
          </p:cNvPr>
          <p:cNvSpPr/>
          <p:nvPr/>
        </p:nvSpPr>
        <p:spPr>
          <a:xfrm>
            <a:off x="4258793" y="5757554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ED2A73-5904-404D-96E5-969C022F20A1}"/>
              </a:ext>
            </a:extLst>
          </p:cNvPr>
          <p:cNvSpPr/>
          <p:nvPr/>
        </p:nvSpPr>
        <p:spPr>
          <a:xfrm>
            <a:off x="5458978" y="5670746"/>
            <a:ext cx="1119103" cy="10665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BAF6F3-5428-4934-80C1-74F0D7CCC2EE}"/>
              </a:ext>
            </a:extLst>
          </p:cNvPr>
          <p:cNvSpPr/>
          <p:nvPr/>
        </p:nvSpPr>
        <p:spPr>
          <a:xfrm>
            <a:off x="6253468" y="6225901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0BBE57-D01C-4F58-8D40-4052107EA46D}"/>
              </a:ext>
            </a:extLst>
          </p:cNvPr>
          <p:cNvSpPr/>
          <p:nvPr/>
        </p:nvSpPr>
        <p:spPr>
          <a:xfrm>
            <a:off x="5948404" y="6113346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38583E-C04D-4D02-BFD3-0A817B91447F}"/>
              </a:ext>
            </a:extLst>
          </p:cNvPr>
          <p:cNvSpPr/>
          <p:nvPr/>
        </p:nvSpPr>
        <p:spPr>
          <a:xfrm>
            <a:off x="5975878" y="6356489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134808-B443-4966-B4BC-83AACE2FCD43}"/>
              </a:ext>
            </a:extLst>
          </p:cNvPr>
          <p:cNvSpPr/>
          <p:nvPr/>
        </p:nvSpPr>
        <p:spPr>
          <a:xfrm>
            <a:off x="5782281" y="5930579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F5A9FA-0448-47DB-960A-128320FFBF34}"/>
              </a:ext>
            </a:extLst>
          </p:cNvPr>
          <p:cNvSpPr/>
          <p:nvPr/>
        </p:nvSpPr>
        <p:spPr>
          <a:xfrm>
            <a:off x="2770642" y="4197785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3355F6-CADF-4EFF-8924-42667722A44D}"/>
              </a:ext>
            </a:extLst>
          </p:cNvPr>
          <p:cNvSpPr/>
          <p:nvPr/>
        </p:nvSpPr>
        <p:spPr>
          <a:xfrm>
            <a:off x="3565132" y="475294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03F4A7-4603-429A-A192-5DCADBABC47A}"/>
              </a:ext>
            </a:extLst>
          </p:cNvPr>
          <p:cNvSpPr/>
          <p:nvPr/>
        </p:nvSpPr>
        <p:spPr>
          <a:xfrm>
            <a:off x="3260068" y="464038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9D4573-E0A1-4861-A1CC-716B1FA88A3A}"/>
              </a:ext>
            </a:extLst>
          </p:cNvPr>
          <p:cNvSpPr/>
          <p:nvPr/>
        </p:nvSpPr>
        <p:spPr>
          <a:xfrm>
            <a:off x="3287542" y="488352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9B31C-87E2-4AB8-9393-ABA6ECC69A5E}"/>
              </a:ext>
            </a:extLst>
          </p:cNvPr>
          <p:cNvSpPr/>
          <p:nvPr/>
        </p:nvSpPr>
        <p:spPr>
          <a:xfrm>
            <a:off x="3093945" y="445761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D3D25E-75F7-44A7-B6F1-5D7E4EC99262}"/>
              </a:ext>
            </a:extLst>
          </p:cNvPr>
          <p:cNvSpPr/>
          <p:nvPr/>
        </p:nvSpPr>
        <p:spPr>
          <a:xfrm>
            <a:off x="928766" y="4056562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C2C2C4-4D37-4EC5-91FD-7BDDCE591F96}"/>
              </a:ext>
            </a:extLst>
          </p:cNvPr>
          <p:cNvSpPr/>
          <p:nvPr/>
        </p:nvSpPr>
        <p:spPr>
          <a:xfrm>
            <a:off x="1723256" y="461171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E956FB-D3C2-4797-8F13-EAD53EA0E9B4}"/>
              </a:ext>
            </a:extLst>
          </p:cNvPr>
          <p:cNvSpPr/>
          <p:nvPr/>
        </p:nvSpPr>
        <p:spPr>
          <a:xfrm>
            <a:off x="1418192" y="449916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D75EB5-63DB-4064-900C-8EF66F7C787E}"/>
              </a:ext>
            </a:extLst>
          </p:cNvPr>
          <p:cNvSpPr/>
          <p:nvPr/>
        </p:nvSpPr>
        <p:spPr>
          <a:xfrm>
            <a:off x="1445666" y="474230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4112ADD-3AA0-4097-81D6-DD1F6342FD1F}"/>
              </a:ext>
            </a:extLst>
          </p:cNvPr>
          <p:cNvSpPr/>
          <p:nvPr/>
        </p:nvSpPr>
        <p:spPr>
          <a:xfrm>
            <a:off x="1252069" y="431639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D98E7EF-BAD7-43E9-BE3A-9DC8980BDB22}"/>
              </a:ext>
            </a:extLst>
          </p:cNvPr>
          <p:cNvSpPr/>
          <p:nvPr/>
        </p:nvSpPr>
        <p:spPr>
          <a:xfrm>
            <a:off x="662667" y="2351645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35AD8F-9C23-404A-8BFB-566A677DF694}"/>
              </a:ext>
            </a:extLst>
          </p:cNvPr>
          <p:cNvSpPr/>
          <p:nvPr/>
        </p:nvSpPr>
        <p:spPr>
          <a:xfrm>
            <a:off x="1457157" y="290680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071E1A-9C84-4A87-8B74-FC3C1B012CD0}"/>
              </a:ext>
            </a:extLst>
          </p:cNvPr>
          <p:cNvSpPr/>
          <p:nvPr/>
        </p:nvSpPr>
        <p:spPr>
          <a:xfrm>
            <a:off x="1152093" y="279424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38F926C-B82E-47F5-99E3-F40C0164D874}"/>
              </a:ext>
            </a:extLst>
          </p:cNvPr>
          <p:cNvSpPr/>
          <p:nvPr/>
        </p:nvSpPr>
        <p:spPr>
          <a:xfrm>
            <a:off x="1179567" y="303738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24EF67E-9A55-48CE-8465-52C619BAE9FE}"/>
              </a:ext>
            </a:extLst>
          </p:cNvPr>
          <p:cNvSpPr/>
          <p:nvPr/>
        </p:nvSpPr>
        <p:spPr>
          <a:xfrm>
            <a:off x="985970" y="261147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FAFB5E-1F18-4404-9ADF-10D6863A6207}"/>
              </a:ext>
            </a:extLst>
          </p:cNvPr>
          <p:cNvSpPr/>
          <p:nvPr/>
        </p:nvSpPr>
        <p:spPr>
          <a:xfrm>
            <a:off x="8302255" y="4883528"/>
            <a:ext cx="1119103" cy="10665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ABA68C-DFCC-412D-9E37-BCC1C5ABA74A}"/>
              </a:ext>
            </a:extLst>
          </p:cNvPr>
          <p:cNvSpPr/>
          <p:nvPr/>
        </p:nvSpPr>
        <p:spPr>
          <a:xfrm>
            <a:off x="9096745" y="5438683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246177-9EE0-439A-9672-5EF5F368E145}"/>
              </a:ext>
            </a:extLst>
          </p:cNvPr>
          <p:cNvSpPr/>
          <p:nvPr/>
        </p:nvSpPr>
        <p:spPr>
          <a:xfrm>
            <a:off x="8791681" y="5326128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080C1F6-EC87-4CB1-8160-206801B349DC}"/>
              </a:ext>
            </a:extLst>
          </p:cNvPr>
          <p:cNvSpPr/>
          <p:nvPr/>
        </p:nvSpPr>
        <p:spPr>
          <a:xfrm>
            <a:off x="8819155" y="5569271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F1830B-A60E-47FB-AD7B-3BACEB5899A3}"/>
              </a:ext>
            </a:extLst>
          </p:cNvPr>
          <p:cNvSpPr/>
          <p:nvPr/>
        </p:nvSpPr>
        <p:spPr>
          <a:xfrm>
            <a:off x="8625558" y="5143361"/>
            <a:ext cx="118872" cy="11887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950BE55-D0F9-4BE4-BD44-A4A39C602995}"/>
              </a:ext>
            </a:extLst>
          </p:cNvPr>
          <p:cNvSpPr/>
          <p:nvPr/>
        </p:nvSpPr>
        <p:spPr>
          <a:xfrm>
            <a:off x="9444197" y="3223426"/>
            <a:ext cx="1119103" cy="106657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FB34E7-B956-4AF1-99FB-A73E380E3218}"/>
              </a:ext>
            </a:extLst>
          </p:cNvPr>
          <p:cNvSpPr/>
          <p:nvPr/>
        </p:nvSpPr>
        <p:spPr>
          <a:xfrm>
            <a:off x="10238687" y="377858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460EB2-FC30-4D7D-98EB-0E83E927E4E1}"/>
              </a:ext>
            </a:extLst>
          </p:cNvPr>
          <p:cNvSpPr/>
          <p:nvPr/>
        </p:nvSpPr>
        <p:spPr>
          <a:xfrm>
            <a:off x="9933623" y="366602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2D34F77-750E-46A5-830C-F092BF87970A}"/>
              </a:ext>
            </a:extLst>
          </p:cNvPr>
          <p:cNvSpPr/>
          <p:nvPr/>
        </p:nvSpPr>
        <p:spPr>
          <a:xfrm>
            <a:off x="9961097" y="390916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878B63F-6BF8-483E-B5BD-34133328FC0C}"/>
              </a:ext>
            </a:extLst>
          </p:cNvPr>
          <p:cNvSpPr/>
          <p:nvPr/>
        </p:nvSpPr>
        <p:spPr>
          <a:xfrm>
            <a:off x="9767500" y="348325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AE8E255-94D7-4FB4-8719-AC84C1AD3BFD}"/>
              </a:ext>
            </a:extLst>
          </p:cNvPr>
          <p:cNvSpPr/>
          <p:nvPr/>
        </p:nvSpPr>
        <p:spPr>
          <a:xfrm>
            <a:off x="6047511" y="1688135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13FAAD5-2585-4046-93BC-A85517610334}"/>
              </a:ext>
            </a:extLst>
          </p:cNvPr>
          <p:cNvSpPr/>
          <p:nvPr/>
        </p:nvSpPr>
        <p:spPr>
          <a:xfrm>
            <a:off x="6332562" y="183951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E451C9C-AEBE-483B-8923-F88B758353DC}"/>
              </a:ext>
            </a:extLst>
          </p:cNvPr>
          <p:cNvSpPr/>
          <p:nvPr/>
        </p:nvSpPr>
        <p:spPr>
          <a:xfrm>
            <a:off x="6157112" y="176595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555D298-FB29-4F3C-BC61-84CBC9D74AC6}"/>
              </a:ext>
            </a:extLst>
          </p:cNvPr>
          <p:cNvSpPr/>
          <p:nvPr/>
        </p:nvSpPr>
        <p:spPr>
          <a:xfrm>
            <a:off x="6178201" y="198181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D94E207-4E0F-4FDD-90BC-4A3AB95D42E7}"/>
              </a:ext>
            </a:extLst>
          </p:cNvPr>
          <p:cNvSpPr/>
          <p:nvPr/>
        </p:nvSpPr>
        <p:spPr>
          <a:xfrm>
            <a:off x="7345327" y="1963633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608CB516-D2BD-448A-8C7B-4449AA406ABF}"/>
              </a:ext>
            </a:extLst>
          </p:cNvPr>
          <p:cNvSpPr/>
          <p:nvPr/>
        </p:nvSpPr>
        <p:spPr>
          <a:xfrm>
            <a:off x="7630378" y="211500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E9DB228-A205-4B46-AFB6-64D6342BAAC5}"/>
              </a:ext>
            </a:extLst>
          </p:cNvPr>
          <p:cNvSpPr/>
          <p:nvPr/>
        </p:nvSpPr>
        <p:spPr>
          <a:xfrm>
            <a:off x="7454928" y="204144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0E7D6A3-2613-438B-8C11-14611D52365B}"/>
              </a:ext>
            </a:extLst>
          </p:cNvPr>
          <p:cNvSpPr/>
          <p:nvPr/>
        </p:nvSpPr>
        <p:spPr>
          <a:xfrm>
            <a:off x="7476017" y="225731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8DA7818-43FE-4758-A42D-F88789962118}"/>
              </a:ext>
            </a:extLst>
          </p:cNvPr>
          <p:cNvSpPr/>
          <p:nvPr/>
        </p:nvSpPr>
        <p:spPr>
          <a:xfrm>
            <a:off x="5054593" y="2036930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0347C1C-95E3-4BE0-9D5E-1720A6028275}"/>
              </a:ext>
            </a:extLst>
          </p:cNvPr>
          <p:cNvSpPr/>
          <p:nvPr/>
        </p:nvSpPr>
        <p:spPr>
          <a:xfrm>
            <a:off x="5339644" y="218830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A8690B7-6BF9-4244-BD17-A5792F5FDABF}"/>
              </a:ext>
            </a:extLst>
          </p:cNvPr>
          <p:cNvSpPr/>
          <p:nvPr/>
        </p:nvSpPr>
        <p:spPr>
          <a:xfrm>
            <a:off x="5164194" y="2114746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B1762D19-2F7B-4ECE-B9C8-8E08C864AB47}"/>
              </a:ext>
            </a:extLst>
          </p:cNvPr>
          <p:cNvSpPr/>
          <p:nvPr/>
        </p:nvSpPr>
        <p:spPr>
          <a:xfrm>
            <a:off x="5185283" y="233060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AF19222-0AB9-43B7-8773-0AB2F98D86FC}"/>
              </a:ext>
            </a:extLst>
          </p:cNvPr>
          <p:cNvSpPr/>
          <p:nvPr/>
        </p:nvSpPr>
        <p:spPr>
          <a:xfrm>
            <a:off x="7345327" y="997472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D1865FEA-4D0A-4959-9D9F-39930C8827C1}"/>
              </a:ext>
            </a:extLst>
          </p:cNvPr>
          <p:cNvSpPr/>
          <p:nvPr/>
        </p:nvSpPr>
        <p:spPr>
          <a:xfrm>
            <a:off x="7630378" y="114884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4FF600F-9B70-4B29-8046-6850010812DD}"/>
              </a:ext>
            </a:extLst>
          </p:cNvPr>
          <p:cNvSpPr/>
          <p:nvPr/>
        </p:nvSpPr>
        <p:spPr>
          <a:xfrm>
            <a:off x="7454928" y="107528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7FB4EC9-80AF-4ECA-BBE0-0436855917A9}"/>
              </a:ext>
            </a:extLst>
          </p:cNvPr>
          <p:cNvSpPr/>
          <p:nvPr/>
        </p:nvSpPr>
        <p:spPr>
          <a:xfrm>
            <a:off x="7476017" y="129115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3BC7A69-FB91-4442-933F-5771585AA53F}"/>
              </a:ext>
            </a:extLst>
          </p:cNvPr>
          <p:cNvSpPr/>
          <p:nvPr/>
        </p:nvSpPr>
        <p:spPr>
          <a:xfrm>
            <a:off x="5460383" y="1034895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87389C9-3E99-4BEB-A97D-F612B50DEDC2}"/>
              </a:ext>
            </a:extLst>
          </p:cNvPr>
          <p:cNvSpPr/>
          <p:nvPr/>
        </p:nvSpPr>
        <p:spPr>
          <a:xfrm>
            <a:off x="5745434" y="118627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E60BCB37-99C9-4CBB-8126-785CEC7E1D93}"/>
              </a:ext>
            </a:extLst>
          </p:cNvPr>
          <p:cNvSpPr/>
          <p:nvPr/>
        </p:nvSpPr>
        <p:spPr>
          <a:xfrm>
            <a:off x="5569984" y="111271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D4FD578C-6015-4B61-A64F-77D2BAA173EB}"/>
              </a:ext>
            </a:extLst>
          </p:cNvPr>
          <p:cNvSpPr/>
          <p:nvPr/>
        </p:nvSpPr>
        <p:spPr>
          <a:xfrm>
            <a:off x="5591073" y="132857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069976A0-21DB-486D-A9DE-9B768A92D167}"/>
              </a:ext>
            </a:extLst>
          </p:cNvPr>
          <p:cNvSpPr/>
          <p:nvPr/>
        </p:nvSpPr>
        <p:spPr>
          <a:xfrm>
            <a:off x="7976988" y="1510796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3782A1D-04AF-4924-82FC-1A09CB965661}"/>
              </a:ext>
            </a:extLst>
          </p:cNvPr>
          <p:cNvSpPr/>
          <p:nvPr/>
        </p:nvSpPr>
        <p:spPr>
          <a:xfrm>
            <a:off x="8262039" y="166217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46F03EC8-5B0C-4ED0-8286-BC48288C4D40}"/>
              </a:ext>
            </a:extLst>
          </p:cNvPr>
          <p:cNvSpPr/>
          <p:nvPr/>
        </p:nvSpPr>
        <p:spPr>
          <a:xfrm>
            <a:off x="8086589" y="1588612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E5A299A6-6E36-4758-8DC6-EA93C6DF48F3}"/>
              </a:ext>
            </a:extLst>
          </p:cNvPr>
          <p:cNvSpPr/>
          <p:nvPr/>
        </p:nvSpPr>
        <p:spPr>
          <a:xfrm>
            <a:off x="8107678" y="180447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634B10F-89BB-4C97-B38B-AC4F261DE998}"/>
              </a:ext>
            </a:extLst>
          </p:cNvPr>
          <p:cNvSpPr/>
          <p:nvPr/>
        </p:nvSpPr>
        <p:spPr>
          <a:xfrm>
            <a:off x="9956613" y="2225249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C34D4B1-2DB6-4904-A393-463D4166D7A2}"/>
              </a:ext>
            </a:extLst>
          </p:cNvPr>
          <p:cNvSpPr/>
          <p:nvPr/>
        </p:nvSpPr>
        <p:spPr>
          <a:xfrm>
            <a:off x="10241664" y="237662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81A1B9D-102C-4552-AFF6-4B40BA775340}"/>
              </a:ext>
            </a:extLst>
          </p:cNvPr>
          <p:cNvSpPr/>
          <p:nvPr/>
        </p:nvSpPr>
        <p:spPr>
          <a:xfrm>
            <a:off x="10066214" y="2303065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376CBAC-9920-4242-BE3C-F2AD847963C5}"/>
              </a:ext>
            </a:extLst>
          </p:cNvPr>
          <p:cNvSpPr/>
          <p:nvPr/>
        </p:nvSpPr>
        <p:spPr>
          <a:xfrm>
            <a:off x="10087303" y="2518928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6633AB1-806D-4002-911D-581B0B42BAFB}"/>
              </a:ext>
            </a:extLst>
          </p:cNvPr>
          <p:cNvSpPr/>
          <p:nvPr/>
        </p:nvSpPr>
        <p:spPr>
          <a:xfrm>
            <a:off x="4096403" y="2656294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B48618BC-724A-448B-AF01-4AF4B949BDCF}"/>
              </a:ext>
            </a:extLst>
          </p:cNvPr>
          <p:cNvSpPr/>
          <p:nvPr/>
        </p:nvSpPr>
        <p:spPr>
          <a:xfrm>
            <a:off x="4381454" y="2807669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A14D0E0-2EB7-4EE9-9200-3F15BEBA09A5}"/>
              </a:ext>
            </a:extLst>
          </p:cNvPr>
          <p:cNvSpPr/>
          <p:nvPr/>
        </p:nvSpPr>
        <p:spPr>
          <a:xfrm>
            <a:off x="4206004" y="273411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C110C0FF-68E3-44A0-8826-F6162B50131F}"/>
              </a:ext>
            </a:extLst>
          </p:cNvPr>
          <p:cNvSpPr/>
          <p:nvPr/>
        </p:nvSpPr>
        <p:spPr>
          <a:xfrm>
            <a:off x="4227093" y="294997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127C4170-47B8-483E-906B-0D949B090DE6}"/>
              </a:ext>
            </a:extLst>
          </p:cNvPr>
          <p:cNvSpPr/>
          <p:nvPr/>
        </p:nvSpPr>
        <p:spPr>
          <a:xfrm>
            <a:off x="9094152" y="1557808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4AB1A1B5-1F46-422D-BFDC-5182C3834232}"/>
              </a:ext>
            </a:extLst>
          </p:cNvPr>
          <p:cNvSpPr/>
          <p:nvPr/>
        </p:nvSpPr>
        <p:spPr>
          <a:xfrm>
            <a:off x="9379203" y="1709183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5E547367-1868-4301-89B2-665D265D839F}"/>
              </a:ext>
            </a:extLst>
          </p:cNvPr>
          <p:cNvSpPr/>
          <p:nvPr/>
        </p:nvSpPr>
        <p:spPr>
          <a:xfrm>
            <a:off x="9203753" y="163562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17579735-D029-4BC8-B72B-DFF36CC93C25}"/>
              </a:ext>
            </a:extLst>
          </p:cNvPr>
          <p:cNvSpPr/>
          <p:nvPr/>
        </p:nvSpPr>
        <p:spPr>
          <a:xfrm>
            <a:off x="9224842" y="1851487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5E80D102-A445-4BB7-B9BE-C367E6F386CE}"/>
              </a:ext>
            </a:extLst>
          </p:cNvPr>
          <p:cNvSpPr/>
          <p:nvPr/>
        </p:nvSpPr>
        <p:spPr>
          <a:xfrm>
            <a:off x="3602826" y="3464115"/>
            <a:ext cx="460502" cy="44505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BA23D27-B43C-446A-B011-06D6E7C5E03E}"/>
              </a:ext>
            </a:extLst>
          </p:cNvPr>
          <p:cNvSpPr/>
          <p:nvPr/>
        </p:nvSpPr>
        <p:spPr>
          <a:xfrm>
            <a:off x="3887877" y="3615490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270208A-9529-4CA4-BFF3-1A54BF6830DD}"/>
              </a:ext>
            </a:extLst>
          </p:cNvPr>
          <p:cNvSpPr/>
          <p:nvPr/>
        </p:nvSpPr>
        <p:spPr>
          <a:xfrm>
            <a:off x="3712427" y="3541931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71AB28C-CF8A-4A69-BB09-D0403F7DF60C}"/>
              </a:ext>
            </a:extLst>
          </p:cNvPr>
          <p:cNvSpPr/>
          <p:nvPr/>
        </p:nvSpPr>
        <p:spPr>
          <a:xfrm>
            <a:off x="3733516" y="3757794"/>
            <a:ext cx="118872" cy="118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4ECBC23-F293-44F8-A941-4F80D764DE85}"/>
              </a:ext>
            </a:extLst>
          </p:cNvPr>
          <p:cNvSpPr txBox="1"/>
          <p:nvPr/>
        </p:nvSpPr>
        <p:spPr>
          <a:xfrm>
            <a:off x="6731092" y="6095462"/>
            <a:ext cx="517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Large droplets fall to the ground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F416813-29F4-40F7-B5C8-615FD4C2261B}"/>
              </a:ext>
            </a:extLst>
          </p:cNvPr>
          <p:cNvSpPr txBox="1"/>
          <p:nvPr/>
        </p:nvSpPr>
        <p:spPr>
          <a:xfrm>
            <a:off x="6251063" y="293706"/>
            <a:ext cx="5608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Small “floaty” droplets accumulate </a:t>
            </a:r>
          </a:p>
        </p:txBody>
      </p:sp>
      <p:sp>
        <p:nvSpPr>
          <p:cNvPr id="174" name="Content Placeholder 86">
            <a:extLst>
              <a:ext uri="{FF2B5EF4-FFF2-40B4-BE49-F238E27FC236}">
                <a16:creationId xmlns:a16="http://schemas.microsoft.com/office/drawing/2014/main" id="{A887FB1E-ACDB-4C21-8A68-6A6FE748E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026" y="2895130"/>
            <a:ext cx="6664728" cy="2799076"/>
          </a:xfrm>
        </p:spPr>
        <p:txBody>
          <a:bodyPr>
            <a:normAutofit/>
          </a:bodyPr>
          <a:lstStyle/>
          <a:p>
            <a:r>
              <a:rPr lang="en-US" dirty="0"/>
              <a:t>Major Factors:</a:t>
            </a:r>
          </a:p>
          <a:p>
            <a:pPr lvl="1"/>
            <a:r>
              <a:rPr lang="en-US" dirty="0"/>
              <a:t>Enclosed spaces</a:t>
            </a:r>
          </a:p>
          <a:p>
            <a:pPr lvl="1"/>
            <a:r>
              <a:rPr lang="en-US" dirty="0"/>
              <a:t>Poor ventilation</a:t>
            </a:r>
          </a:p>
          <a:p>
            <a:pPr lvl="1"/>
            <a:r>
              <a:rPr lang="en-US" dirty="0"/>
              <a:t>Long duration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ADBDA9-F7FB-43DD-B99E-9E365D0B4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3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53"/>
    </mc:Choice>
    <mc:Fallback>
      <p:transition spd="slow" advTm="2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539</Words>
  <Application>Microsoft Office PowerPoint</Application>
  <PresentationFormat>Widescreen</PresentationFormat>
  <Paragraphs>86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LabGrotesque</vt:lpstr>
      <vt:lpstr>NexusSerif</vt:lpstr>
      <vt:lpstr>Source Sans Pro</vt:lpstr>
      <vt:lpstr>Office Theme</vt:lpstr>
      <vt:lpstr>“It’s Time to Talk About COVID-19 and Surfaces Again” </vt:lpstr>
      <vt:lpstr>Why talk about surfaces again?</vt:lpstr>
      <vt:lpstr>In the laboratory</vt:lpstr>
      <vt:lpstr>In hospitals and institutional settings</vt:lpstr>
      <vt:lpstr>The road from surface to infection</vt:lpstr>
      <vt:lpstr>“What, never?”  “No, never!”  “What never?”  Well… hardly ever…”</vt:lpstr>
      <vt:lpstr>The road from the air to infection</vt:lpstr>
      <vt:lpstr>The road from the air to infection</vt:lpstr>
      <vt:lpstr>The other road from air to infection</vt:lpstr>
      <vt:lpstr>What about transit?</vt:lpstr>
      <vt:lpstr>Whatever the surface…</vt:lpstr>
      <vt:lpstr>Should…</vt:lpstr>
      <vt:lpstr>Should…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Jacobson</dc:creator>
  <cp:lastModifiedBy>Linda Jacobson</cp:lastModifiedBy>
  <cp:revision>57</cp:revision>
  <dcterms:created xsi:type="dcterms:W3CDTF">2020-11-04T22:51:50Z</dcterms:created>
  <dcterms:modified xsi:type="dcterms:W3CDTF">2020-11-09T17:47:30Z</dcterms:modified>
</cp:coreProperties>
</file>